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1"/>
  </p:sldMasterIdLst>
  <p:notesMasterIdLst>
    <p:notesMasterId r:id="rId18"/>
  </p:notesMasterIdLst>
  <p:handoutMasterIdLst>
    <p:handoutMasterId r:id="rId19"/>
  </p:handoutMasterIdLst>
  <p:sldIdLst>
    <p:sldId id="256" r:id="rId2"/>
    <p:sldId id="281" r:id="rId3"/>
    <p:sldId id="258" r:id="rId4"/>
    <p:sldId id="259" r:id="rId5"/>
    <p:sldId id="260" r:id="rId6"/>
    <p:sldId id="262" r:id="rId7"/>
    <p:sldId id="265" r:id="rId8"/>
    <p:sldId id="266" r:id="rId9"/>
    <p:sldId id="278" r:id="rId10"/>
    <p:sldId id="279" r:id="rId11"/>
    <p:sldId id="280" r:id="rId12"/>
    <p:sldId id="275" r:id="rId13"/>
    <p:sldId id="277" r:id="rId14"/>
    <p:sldId id="273" r:id="rId15"/>
    <p:sldId id="271" r:id="rId16"/>
    <p:sldId id="283" r:id="rId17"/>
  </p:sldIdLst>
  <p:sldSz cx="9144000" cy="51435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  <p15:guide id="3" pos="5524">
          <p15:clr>
            <a:srgbClr val="A4A3A4"/>
          </p15:clr>
        </p15:guide>
        <p15:guide id="4" pos="269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Sally COLLINGRIDGE" initials="SC" lastIdx="12" clrIdx="0">
    <p:extLst>
      <p:ext uri="{19B8F6BF-5375-455C-9EA6-DF929625EA0E}">
        <p15:presenceInfo xmlns:p15="http://schemas.microsoft.com/office/powerpoint/2012/main" userId="S::sally_collingridge@escardio.net::bbed4dc1-00b7-474a-8549-18dc7b873d66" providerId="AD"/>
      </p:ext>
    </p:extLst>
  </p:cmAuthor>
  <p:cmAuthor id="2" name="Laure-Emmanuelle PEYRET" initials="LP" lastIdx="7" clrIdx="1">
    <p:extLst>
      <p:ext uri="{19B8F6BF-5375-455C-9EA6-DF929625EA0E}">
        <p15:presenceInfo xmlns:p15="http://schemas.microsoft.com/office/powerpoint/2012/main" userId="S::laure-emmanuelle_peyret@escardio.net::96dd4d06-5b74-42e8-b054-0c0a8419bf7b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78787"/>
    <a:srgbClr val="AE1022"/>
    <a:srgbClr val="D0D0D0"/>
    <a:srgbClr val="D3D3D3"/>
    <a:srgbClr val="E0E0E0"/>
    <a:srgbClr val="F28C26"/>
    <a:srgbClr val="FFBF08"/>
    <a:srgbClr val="B62A79"/>
    <a:srgbClr val="F3BC00"/>
    <a:srgbClr val="D0004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0564" autoAdjust="0"/>
    <p:restoredTop sz="94374"/>
  </p:normalViewPr>
  <p:slideViewPr>
    <p:cSldViewPr showGuides="1">
      <p:cViewPr varScale="1">
        <p:scale>
          <a:sx n="120" d="100"/>
          <a:sy n="120" d="100"/>
        </p:scale>
        <p:origin x="200" y="440"/>
      </p:cViewPr>
      <p:guideLst>
        <p:guide orient="horz" pos="1620"/>
        <p:guide pos="2880"/>
        <p:guide pos="5524"/>
        <p:guide pos="269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notesViewPr>
    <p:cSldViewPr>
      <p:cViewPr varScale="1">
        <p:scale>
          <a:sx n="123" d="100"/>
          <a:sy n="123" d="100"/>
        </p:scale>
        <p:origin x="4122" y="9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commentAuthors" Target="comment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64CCA8C-2727-A54D-B40F-70CF9669C616}" type="datetimeFigureOut">
              <a:rPr lang="fr-FR"/>
              <a:pPr/>
              <a:t>01/09/2024</a:t>
            </a:fld>
            <a:endParaRPr lang="fr-F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8CEFCA3-4FB0-F648-923A-3843471D4321}" type="slidenum">
              <a:rPr/>
              <a:pPr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04206754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A47D4E0-ADF2-4269-A368-F8657ABA7EB7}" type="datetimeFigureOut">
              <a:rPr lang="en-US" smtClean="0"/>
              <a:pPr/>
              <a:t>9/1/24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A8DCFB2-2FC4-4A48-85D8-914292BD17B8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58515432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A8DCFB2-2FC4-4A48-85D8-914292BD17B8}" type="slidenum">
              <a:rPr lang="en-GB" smtClean="0"/>
              <a:pPr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5757584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A8DCFB2-2FC4-4A48-85D8-914292BD17B8}" type="slidenum">
              <a:rPr lang="en-GB" smtClean="0"/>
              <a:pPr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081341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A8DCFB2-2FC4-4A48-85D8-914292BD17B8}" type="slidenum">
              <a:rPr lang="en-GB" smtClean="0"/>
              <a:pPr/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5642303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A8DCFB2-2FC4-4A48-85D8-914292BD17B8}" type="slidenum">
              <a:rPr lang="en-GB" smtClean="0"/>
              <a:pPr/>
              <a:t>12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2142642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A8DCFB2-2FC4-4A48-85D8-914292BD17B8}" type="slidenum">
              <a:rPr lang="en-GB" smtClean="0"/>
              <a:pPr/>
              <a:t>13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4183922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A8DCFB2-2FC4-4A48-85D8-914292BD17B8}" type="slidenum">
              <a:rPr lang="en-GB" smtClean="0"/>
              <a:pPr/>
              <a:t>14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1848988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A8DCFB2-2FC4-4A48-85D8-914292BD17B8}" type="slidenum">
              <a:rPr lang="en-GB" smtClean="0"/>
              <a:pPr/>
              <a:t>15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1607414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Pag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Espace réservé du texte 32">
            <a:extLst>
              <a:ext uri="{FF2B5EF4-FFF2-40B4-BE49-F238E27FC236}">
                <a16:creationId xmlns:a16="http://schemas.microsoft.com/office/drawing/2014/main" id="{E87A3DCC-5F52-46C1-83E5-0DCD52BF0AF8}"/>
              </a:ext>
            </a:extLst>
          </p:cNvPr>
          <p:cNvSpPr>
            <a:spLocks noGrp="1" noChangeAspect="1"/>
          </p:cNvSpPr>
          <p:nvPr>
            <p:ph type="body" sz="quarter" idx="10" hasCustomPrompt="1"/>
          </p:nvPr>
        </p:nvSpPr>
        <p:spPr>
          <a:xfrm>
            <a:off x="1039771" y="2517053"/>
            <a:ext cx="6844590" cy="584775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>
              <a:buNone/>
              <a:defRPr sz="1600" b="0">
                <a:solidFill>
                  <a:schemeClr val="tx1"/>
                </a:solidFill>
                <a:latin typeface="+mn-lt"/>
              </a:defRPr>
            </a:lvl1pPr>
            <a:lvl2pPr marL="266700" indent="0">
              <a:buNone/>
              <a:defRPr/>
            </a:lvl2pPr>
            <a:lvl3pPr marL="531812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/>
            <a:r>
              <a:rPr lang="en-US" dirty="0"/>
              <a:t>A short description about the subject of the presentation. Can be used as a subtitle. </a:t>
            </a:r>
          </a:p>
        </p:txBody>
      </p:sp>
      <p:sp>
        <p:nvSpPr>
          <p:cNvPr id="36" name="Espace réservé du texte 32">
            <a:extLst>
              <a:ext uri="{FF2B5EF4-FFF2-40B4-BE49-F238E27FC236}">
                <a16:creationId xmlns:a16="http://schemas.microsoft.com/office/drawing/2014/main" id="{16284A64-7B54-461F-9363-2BE4503F91FE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043597" y="3961569"/>
            <a:ext cx="5688626" cy="288032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600" b="0">
                <a:solidFill>
                  <a:srgbClr val="AE1022"/>
                </a:solidFill>
                <a:latin typeface="+mn-lt"/>
              </a:defRPr>
            </a:lvl1pPr>
            <a:lvl2pPr marL="266700" indent="0">
              <a:buNone/>
              <a:defRPr/>
            </a:lvl2pPr>
            <a:lvl3pPr marL="531812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/>
            <a:r>
              <a:rPr lang="en-US" dirty="0"/>
              <a:t>Presentation date</a:t>
            </a:r>
          </a:p>
        </p:txBody>
      </p:sp>
      <p:sp>
        <p:nvSpPr>
          <p:cNvPr id="15" name="Espace réservé du texte 32">
            <a:extLst>
              <a:ext uri="{FF2B5EF4-FFF2-40B4-BE49-F238E27FC236}">
                <a16:creationId xmlns:a16="http://schemas.microsoft.com/office/drawing/2014/main" id="{DFFB4CC0-14B2-483B-83A6-DA9CE43781CA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043610" y="3577877"/>
            <a:ext cx="5688619" cy="290018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600" b="0">
                <a:solidFill>
                  <a:schemeClr val="tx1"/>
                </a:solidFill>
                <a:latin typeface="+mn-lt"/>
              </a:defRPr>
            </a:lvl1pPr>
            <a:lvl2pPr marL="266700" indent="0">
              <a:buNone/>
              <a:defRPr/>
            </a:lvl2pPr>
            <a:lvl3pPr marL="531812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/>
            <a:r>
              <a:rPr lang="en-US" dirty="0"/>
              <a:t>Presenter Name</a:t>
            </a:r>
          </a:p>
        </p:txBody>
      </p:sp>
      <p:sp>
        <p:nvSpPr>
          <p:cNvPr id="17" name="Espace réservé du texte 32">
            <a:extLst>
              <a:ext uri="{FF2B5EF4-FFF2-40B4-BE49-F238E27FC236}">
                <a16:creationId xmlns:a16="http://schemas.microsoft.com/office/drawing/2014/main" id="{495DAAF3-5ADD-3B4B-9B4A-F80003C2F6E4}"/>
              </a:ext>
            </a:extLst>
          </p:cNvPr>
          <p:cNvSpPr>
            <a:spLocks noGrp="1" noChangeAspect="1"/>
          </p:cNvSpPr>
          <p:nvPr>
            <p:ph type="body" sz="quarter" idx="14" hasCustomPrompt="1"/>
          </p:nvPr>
        </p:nvSpPr>
        <p:spPr>
          <a:xfrm>
            <a:off x="1043610" y="927760"/>
            <a:ext cx="6768746" cy="833178"/>
          </a:xfrm>
          <a:prstGeom prst="rect">
            <a:avLst/>
          </a:prstGeom>
        </p:spPr>
        <p:txBody>
          <a:bodyPr wrap="square" lIns="90000" tIns="46800" rIns="90000" bIns="46800">
            <a:spAutoFit/>
          </a:bodyPr>
          <a:lstStyle>
            <a:lvl1pPr marL="0" indent="0">
              <a:spcBef>
                <a:spcPts val="600"/>
              </a:spcBef>
              <a:buNone/>
              <a:defRPr sz="4800" b="1" i="0" baseline="0">
                <a:solidFill>
                  <a:schemeClr val="accent1"/>
                </a:solidFill>
                <a:latin typeface="+mn-lt"/>
              </a:defRPr>
            </a:lvl1pPr>
            <a:lvl2pPr marL="266700" indent="0">
              <a:buNone/>
              <a:defRPr/>
            </a:lvl2pPr>
            <a:lvl3pPr marL="531812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/>
            <a:r>
              <a:rPr lang="en-US" dirty="0"/>
              <a:t>Presentation Title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xtra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texte 5">
            <a:extLst>
              <a:ext uri="{FF2B5EF4-FFF2-40B4-BE49-F238E27FC236}">
                <a16:creationId xmlns:a16="http://schemas.microsoft.com/office/drawing/2014/main" id="{EC9FD404-747D-47CF-8BD6-85DE35A09CA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4618" y="339502"/>
            <a:ext cx="7631757" cy="432048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ts val="2500"/>
              </a:lnSpc>
              <a:spcBef>
                <a:spcPts val="0"/>
              </a:spcBef>
              <a:buNone/>
              <a:defRPr sz="2800" b="1">
                <a:solidFill>
                  <a:schemeClr val="accent1"/>
                </a:solidFill>
                <a:latin typeface="+mj-lt"/>
              </a:defRPr>
            </a:lvl1pPr>
            <a:lvl2pPr marL="266700" indent="0">
              <a:buNone/>
              <a:defRPr/>
            </a:lvl2pPr>
            <a:lvl3pPr marL="531812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/>
            <a:r>
              <a:rPr lang="en-US" dirty="0"/>
              <a:t>First line of the headline</a:t>
            </a:r>
          </a:p>
        </p:txBody>
      </p:sp>
      <p:sp>
        <p:nvSpPr>
          <p:cNvPr id="6" name="Content Placeholder 4">
            <a:extLst>
              <a:ext uri="{FF2B5EF4-FFF2-40B4-BE49-F238E27FC236}">
                <a16:creationId xmlns:a16="http://schemas.microsoft.com/office/drawing/2014/main" id="{448225EB-A123-4416-BF74-09996F924290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323850" y="915566"/>
            <a:ext cx="7632700" cy="3890434"/>
          </a:xfrm>
          <a:prstGeom prst="rect">
            <a:avLst/>
          </a:prstGeom>
        </p:spPr>
        <p:txBody>
          <a:bodyPr/>
          <a:lstStyle>
            <a:lvl1pPr marL="180975" indent="-180975" defTabSz="360000"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+mn-lt"/>
              </a:defRPr>
            </a:lvl1pPr>
            <a:lvl2pPr marL="447675" indent="-179388" defTabSz="358775">
              <a:buClr>
                <a:srgbClr val="AE1022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+mn-lt"/>
              </a:defRPr>
            </a:lvl2pPr>
            <a:lvl3pPr marL="628650" indent="-179388">
              <a:buClr>
                <a:srgbClr val="AE1022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+mn-lt"/>
              </a:defRPr>
            </a:lvl3pPr>
            <a:lvl4pPr marL="804863" indent="-179388">
              <a:buClr>
                <a:srgbClr val="AE1022"/>
              </a:buClr>
              <a:buFont typeface="Arial" panose="020B0604020202020204" pitchFamily="34" charset="0"/>
              <a:buChar char="•"/>
              <a:tabLst>
                <a:tab pos="804863" algn="l"/>
              </a:tabLst>
              <a:defRPr>
                <a:solidFill>
                  <a:schemeClr val="tx1"/>
                </a:solidFill>
                <a:latin typeface="+mn-lt"/>
              </a:defRPr>
            </a:lvl4pPr>
            <a:lvl5pPr marL="985838" indent="-179388">
              <a:buClr>
                <a:srgbClr val="AE1022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+mn-lt"/>
              </a:defRPr>
            </a:lvl5pPr>
            <a:lvl6pPr marL="1166813" indent="-179388">
              <a:buClr>
                <a:srgbClr val="AE1022"/>
              </a:buClr>
              <a:buFont typeface="Arial" panose="020B0604020202020204" pitchFamily="34" charset="0"/>
              <a:buChar char="•"/>
              <a:tabLst>
                <a:tab pos="1076325" algn="l"/>
              </a:tabLst>
              <a:defRPr sz="1800"/>
            </a:lvl6pPr>
            <a:lvl7pPr marL="1346400" indent="-179388">
              <a:buClr>
                <a:srgbClr val="C00000"/>
              </a:buClr>
              <a:defRPr sz="1800"/>
            </a:lvl7pPr>
            <a:lvl8pPr marL="1530000" indent="-179388">
              <a:buClr>
                <a:srgbClr val="C00000"/>
              </a:buClr>
              <a:defRPr sz="1800"/>
            </a:lvl8pPr>
            <a:lvl9pPr marL="2424113" indent="-228600">
              <a:buClr>
                <a:srgbClr val="C00000"/>
              </a:buClr>
              <a:buNone/>
              <a:defRPr sz="14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209463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20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ing Pag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texte 5">
            <a:extLst>
              <a:ext uri="{FF2B5EF4-FFF2-40B4-BE49-F238E27FC236}">
                <a16:creationId xmlns:a16="http://schemas.microsoft.com/office/drawing/2014/main" id="{75713D93-C919-4892-838C-B532C4D773A2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4618" y="339502"/>
            <a:ext cx="7631757" cy="432048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ts val="2500"/>
              </a:lnSpc>
              <a:spcBef>
                <a:spcPts val="0"/>
              </a:spcBef>
              <a:buNone/>
              <a:defRPr sz="2800" b="1" baseline="0">
                <a:solidFill>
                  <a:schemeClr val="accent1"/>
                </a:solidFill>
                <a:latin typeface="+mj-lt"/>
              </a:defRPr>
            </a:lvl1pPr>
            <a:lvl2pPr marL="266700" indent="0">
              <a:buNone/>
              <a:defRPr/>
            </a:lvl2pPr>
            <a:lvl3pPr marL="531812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/>
            <a:r>
              <a:rPr lang="en-US" dirty="0"/>
              <a:t>Want to use just a headline? =&gt; type here</a:t>
            </a:r>
          </a:p>
        </p:txBody>
      </p:sp>
    </p:spTree>
    <p:extLst>
      <p:ext uri="{BB962C8B-B14F-4D97-AF65-F5344CB8AC3E}">
        <p14:creationId xmlns:p14="http://schemas.microsoft.com/office/powerpoint/2010/main" val="19729448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_Sub-titl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texte 5">
            <a:extLst>
              <a:ext uri="{FF2B5EF4-FFF2-40B4-BE49-F238E27FC236}">
                <a16:creationId xmlns:a16="http://schemas.microsoft.com/office/drawing/2014/main" id="{8A1CE93C-D99C-4EDD-BA67-BCAAD80495D2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58175" y="1364165"/>
            <a:ext cx="6825854" cy="1152592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spcBef>
                <a:spcPts val="450"/>
              </a:spcBef>
              <a:buNone/>
              <a:defRPr sz="2800" b="1">
                <a:solidFill>
                  <a:schemeClr val="accent1"/>
                </a:solidFill>
                <a:latin typeface="+mj-lt"/>
              </a:defRPr>
            </a:lvl1pPr>
            <a:lvl2pPr marL="266693" indent="0">
              <a:buNone/>
              <a:defRPr/>
            </a:lvl2pPr>
            <a:lvl3pPr marL="531799" indent="0">
              <a:buNone/>
              <a:defRPr/>
            </a:lvl3pPr>
            <a:lvl4pPr marL="809605" indent="0">
              <a:buNone/>
              <a:defRPr/>
            </a:lvl4pPr>
            <a:lvl5pPr marL="1076298" indent="0">
              <a:buNone/>
              <a:defRPr/>
            </a:lvl5pPr>
          </a:lstStyle>
          <a:p>
            <a:pPr lvl="0"/>
            <a:r>
              <a:rPr lang="en-GB" dirty="0"/>
              <a:t>S</a:t>
            </a:r>
            <a:r>
              <a:rPr lang="en-US" dirty="0" err="1"/>
              <a:t>ub</a:t>
            </a:r>
            <a:r>
              <a:rPr lang="en-US" dirty="0"/>
              <a:t>-Title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C2DF46A-1BA8-44CA-B779-2ACC2C31960D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358176" y="2571750"/>
            <a:ext cx="6825853" cy="1643063"/>
          </a:xfrm>
          <a:prstGeom prst="rect">
            <a:avLst/>
          </a:prstGeom>
        </p:spPr>
        <p:txBody>
          <a:bodyPr/>
          <a:lstStyle>
            <a:lvl1pPr>
              <a:buFontTx/>
              <a:buNone/>
              <a:defRPr>
                <a:latin typeface="+mn-lt"/>
              </a:defRPr>
            </a:lvl1pPr>
            <a:lvl2pPr indent="-266400">
              <a:buClr>
                <a:srgbClr val="AE1022"/>
              </a:buClr>
              <a:buFont typeface="Arial" panose="020B0604020202020204" pitchFamily="34" charset="0"/>
              <a:buChar char="•"/>
              <a:defRPr>
                <a:latin typeface="+mn-lt"/>
              </a:defRPr>
            </a:lvl2pPr>
            <a:lvl3pPr indent="-266400">
              <a:buClr>
                <a:srgbClr val="AE1022"/>
              </a:buClr>
              <a:buFont typeface="Arial" panose="020B0604020202020204" pitchFamily="34" charset="0"/>
              <a:buChar char="•"/>
              <a:defRPr>
                <a:latin typeface="+mn-lt"/>
              </a:defRPr>
            </a:lvl3pPr>
            <a:lvl4pPr indent="-266400">
              <a:buClr>
                <a:srgbClr val="AE1022"/>
              </a:buClr>
              <a:buFont typeface="Arial" panose="020B0604020202020204" pitchFamily="34" charset="0"/>
              <a:buChar char="•"/>
              <a:defRPr>
                <a:latin typeface="+mn-lt"/>
              </a:defRPr>
            </a:lvl4pPr>
            <a:lvl5pPr indent="-266400">
              <a:buClr>
                <a:srgbClr val="AE1022"/>
              </a:buClr>
              <a:buFont typeface="Arial" panose="020B0604020202020204" pitchFamily="34" charset="0"/>
              <a:buChar char="•"/>
              <a:defRPr>
                <a:latin typeface="+mn-lt"/>
              </a:defRPr>
            </a:lvl5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368874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jp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6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Placeholder 2">
            <a:extLst>
              <a:ext uri="{FF2B5EF4-FFF2-40B4-BE49-F238E27FC236}">
                <a16:creationId xmlns:a16="http://schemas.microsoft.com/office/drawing/2014/main" id="{89271022-20A5-4D9A-84BD-CFB63810A5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4000" y="338401"/>
            <a:ext cx="7886700" cy="40959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0" lvl="0" indent="0">
              <a:lnSpc>
                <a:spcPts val="2500"/>
              </a:lnSpc>
              <a:spcBef>
                <a:spcPts val="0"/>
              </a:spcBef>
              <a:buClr>
                <a:srgbClr val="D00040"/>
              </a:buClr>
              <a:buFont typeface="Arial" pitchFamily="34" charset="0"/>
            </a:pPr>
            <a:r>
              <a:rPr lang="fr-FR"/>
              <a:t>Modifiez le style du titre</a:t>
            </a:r>
            <a:endParaRPr lang="en-US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B374904E-396E-4218-8F2B-633F1212695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24000" y="914400"/>
            <a:ext cx="7886700" cy="3913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266700" lvl="0" indent="-266700"/>
            <a:r>
              <a:rPr lang="fr-FR"/>
              <a:t>Cliquez pour modifier les styles du texte du masque</a:t>
            </a:r>
          </a:p>
          <a:p>
            <a:pPr marL="266700" lvl="1" indent="-266700"/>
            <a:r>
              <a:rPr lang="fr-FR"/>
              <a:t>Deuxième niveau</a:t>
            </a:r>
          </a:p>
          <a:p>
            <a:pPr marL="266700" lvl="2" indent="-266700"/>
            <a:r>
              <a:rPr lang="fr-FR"/>
              <a:t>Troisième niveau</a:t>
            </a:r>
          </a:p>
          <a:p>
            <a:pPr marL="266700" lvl="3" indent="-266700"/>
            <a:r>
              <a:rPr lang="fr-FR"/>
              <a:t>Quatrième niveau</a:t>
            </a:r>
          </a:p>
          <a:p>
            <a:pPr marL="266700" lvl="4" indent="-266700"/>
            <a:r>
              <a:rPr lang="fr-FR"/>
              <a:t>Cinquième niveau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8" r:id="rId2"/>
    <p:sldLayoutId id="2147483665" r:id="rId3"/>
    <p:sldLayoutId id="2147483669" r:id="rId4"/>
  </p:sldLayoutIdLst>
  <p:hf hdr="0" ftr="0" dt="0"/>
  <p:txStyles>
    <p:titleStyle>
      <a:lvl1pPr algn="l" defTabSz="914400" rtl="0" eaLnBrk="1" latinLnBrk="0" hangingPunct="1">
        <a:spcBef>
          <a:spcPct val="0"/>
        </a:spcBef>
        <a:buNone/>
        <a:defRPr lang="en-US" sz="2800" b="1" i="0" kern="1200" smtClean="0">
          <a:solidFill>
            <a:schemeClr val="accent1"/>
          </a:solidFill>
          <a:latin typeface="+mj-lt"/>
          <a:ea typeface="+mn-ea"/>
          <a:cs typeface="Verdana"/>
        </a:defRPr>
      </a:lvl1pPr>
    </p:titleStyle>
    <p:bodyStyle>
      <a:lvl1pPr marL="0" indent="0" algn="l" defTabSz="360000" rtl="0" eaLnBrk="1" latinLnBrk="0" hangingPunct="1">
        <a:spcBef>
          <a:spcPct val="20000"/>
        </a:spcBef>
        <a:buClr>
          <a:srgbClr val="C00000"/>
        </a:buClr>
        <a:buFont typeface="Arial" panose="020B0604020202020204" pitchFamily="34" charset="0"/>
        <a:buNone/>
        <a:defRPr lang="en-US" sz="2400" b="1" i="0" kern="1200" dirty="0" smtClean="0">
          <a:solidFill>
            <a:schemeClr val="tx1"/>
          </a:solidFill>
          <a:latin typeface="+mn-lt"/>
          <a:ea typeface="+mn-ea"/>
          <a:cs typeface="Verdana"/>
        </a:defRPr>
      </a:lvl1pPr>
      <a:lvl2pPr marL="266700" indent="0" algn="l" defTabSz="360000" rtl="0" eaLnBrk="1" latinLnBrk="0" hangingPunct="1">
        <a:spcBef>
          <a:spcPct val="20000"/>
        </a:spcBef>
        <a:buClr>
          <a:srgbClr val="C00000"/>
        </a:buClr>
        <a:buFont typeface="Arial" panose="020B0604020202020204" pitchFamily="34" charset="0"/>
        <a:buNone/>
        <a:defRPr lang="en-US" sz="2000" b="0" i="0" kern="1200" dirty="0" smtClean="0">
          <a:solidFill>
            <a:schemeClr val="tx1"/>
          </a:solidFill>
          <a:latin typeface="+mn-lt"/>
          <a:ea typeface="+mn-ea"/>
          <a:cs typeface="Verdana"/>
        </a:defRPr>
      </a:lvl2pPr>
      <a:lvl3pPr marL="531812" indent="0" algn="l" defTabSz="360000" rtl="0" eaLnBrk="1" latinLnBrk="0" hangingPunct="1">
        <a:spcBef>
          <a:spcPct val="20000"/>
        </a:spcBef>
        <a:buClr>
          <a:srgbClr val="C00000"/>
        </a:buClr>
        <a:buFont typeface="Arial" panose="020B0604020202020204" pitchFamily="34" charset="0"/>
        <a:buNone/>
        <a:defRPr lang="en-US" sz="1800" b="0" i="0" kern="1200" dirty="0" smtClean="0">
          <a:solidFill>
            <a:schemeClr val="tx1"/>
          </a:solidFill>
          <a:latin typeface="+mn-lt"/>
          <a:ea typeface="+mn-ea"/>
          <a:cs typeface="Verdana"/>
        </a:defRPr>
      </a:lvl3pPr>
      <a:lvl4pPr marL="809625" indent="0" algn="l" defTabSz="360000" rtl="0" eaLnBrk="1" latinLnBrk="0" hangingPunct="1">
        <a:spcBef>
          <a:spcPct val="20000"/>
        </a:spcBef>
        <a:buClr>
          <a:srgbClr val="C00000"/>
        </a:buClr>
        <a:buFont typeface="Arial" panose="020B0604020202020204" pitchFamily="34" charset="0"/>
        <a:buNone/>
        <a:defRPr lang="en-US" sz="1800" b="0" i="0" kern="1200" dirty="0" smtClean="0">
          <a:solidFill>
            <a:schemeClr val="tx1"/>
          </a:solidFill>
          <a:latin typeface="+mn-lt"/>
          <a:ea typeface="+mn-ea"/>
          <a:cs typeface="Verdana"/>
        </a:defRPr>
      </a:lvl4pPr>
      <a:lvl5pPr marL="1076325" indent="0" algn="l" defTabSz="360000" rtl="0" eaLnBrk="1" latinLnBrk="0" hangingPunct="1">
        <a:spcBef>
          <a:spcPct val="20000"/>
        </a:spcBef>
        <a:buClr>
          <a:srgbClr val="C00000"/>
        </a:buClr>
        <a:buFont typeface="Arial" panose="020B0604020202020204" pitchFamily="34" charset="0"/>
        <a:buNone/>
        <a:defRPr lang="en-US" sz="1800" b="0" i="0" kern="1200" dirty="0" smtClean="0">
          <a:solidFill>
            <a:schemeClr val="tx1"/>
          </a:solidFill>
          <a:latin typeface="+mn-lt"/>
          <a:ea typeface="+mn-ea"/>
          <a:cs typeface="Verdana"/>
        </a:defRPr>
      </a:lvl5pPr>
      <a:lvl6pPr marL="1981200" indent="0" algn="l" defTabSz="914400" rtl="0" eaLnBrk="1" latinLnBrk="0" hangingPunct="1">
        <a:spcBef>
          <a:spcPct val="20000"/>
        </a:spcBef>
        <a:buClr>
          <a:srgbClr val="C00000"/>
        </a:buClr>
        <a:buFont typeface="Arial" panose="020B0604020202020204" pitchFamily="34" charset="0"/>
        <a:buNone/>
        <a:defRPr lang="en-US" sz="1400" kern="1200" dirty="0" smtClean="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lang="en-US" sz="1400" kern="1200" dirty="0" smtClean="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lang="en-US" sz="1400" kern="1200" dirty="0" smtClean="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A3EAC423-CA87-4A97-AD0F-1B7CC1FD15C7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039771" y="2517053"/>
            <a:ext cx="6844590" cy="646331"/>
          </a:xfrm>
        </p:spPr>
        <p:txBody>
          <a:bodyPr/>
          <a:lstStyle/>
          <a:p>
            <a:r>
              <a:rPr lang="en-GB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A Prospective Randomised Controlled Trial Evaluating The Use Of Artificial Intelligence in Stress Echocardiography</a:t>
            </a:r>
            <a:r>
              <a:rPr lang="en-GB" dirty="0">
                <a:effectLst/>
              </a:rPr>
              <a:t> 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CA54CD9-6332-4018-80C0-8851DA2A6F56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1039764" y="4177114"/>
            <a:ext cx="5688626" cy="288032"/>
          </a:xfrm>
        </p:spPr>
        <p:txBody>
          <a:bodyPr/>
          <a:lstStyle/>
          <a:p>
            <a:r>
              <a:rPr lang="en-US" dirty="0"/>
              <a:t>Monday 2</a:t>
            </a:r>
            <a:r>
              <a:rPr lang="en-US" baseline="30000" dirty="0"/>
              <a:t>nd</a:t>
            </a:r>
            <a:r>
              <a:rPr lang="en-US" dirty="0"/>
              <a:t> September 2024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F110484-47B9-407B-AAD0-5EFF6D5A36B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039771" y="3363838"/>
            <a:ext cx="5688619" cy="290018"/>
          </a:xfrm>
        </p:spPr>
        <p:txBody>
          <a:bodyPr/>
          <a:lstStyle/>
          <a:p>
            <a:r>
              <a:rPr lang="en-US" dirty="0"/>
              <a:t>Dr Ross Upton PhD</a:t>
            </a:r>
          </a:p>
          <a:p>
            <a:r>
              <a:rPr lang="en-US" dirty="0"/>
              <a:t>On behalf of the PROTEUS Trial Investigators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76148CC-D3A4-4136-AA81-28BD3CC083FD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PROTEUS</a:t>
            </a:r>
          </a:p>
        </p:txBody>
      </p:sp>
    </p:spTree>
    <p:extLst>
      <p:ext uri="{BB962C8B-B14F-4D97-AF65-F5344CB8AC3E}">
        <p14:creationId xmlns:p14="http://schemas.microsoft.com/office/powerpoint/2010/main" val="284531214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0446B976-7BC0-3ABD-991F-D1C7AA9C38F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Results – Primary End Point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261E4910-D071-50CE-9516-37CA5D552E55}"/>
              </a:ext>
            </a:extLst>
          </p:cNvPr>
          <p:cNvSpPr txBox="1">
            <a:spLocks/>
          </p:cNvSpPr>
          <p:nvPr/>
        </p:nvSpPr>
        <p:spPr>
          <a:xfrm>
            <a:off x="467544" y="4074963"/>
            <a:ext cx="8280920" cy="585019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 vert="horz" lIns="91440" tIns="45720" rIns="91440" bIns="45720" rtlCol="0">
            <a:normAutofit/>
          </a:bodyPr>
          <a:lstStyle>
            <a:lvl1pPr marL="180975" indent="-180975" algn="l" defTabSz="360000" rtl="0" eaLnBrk="1" latinLnBrk="0" hangingPunct="1">
              <a:spcBef>
                <a:spcPct val="20000"/>
              </a:spcBef>
              <a:buClr>
                <a:srgbClr val="C00000"/>
              </a:buClr>
              <a:buFont typeface="Arial" panose="020B0604020202020204" pitchFamily="34" charset="0"/>
              <a:buChar char="•"/>
              <a:defRPr lang="en-US" sz="2400" b="1" i="0" kern="1200">
                <a:solidFill>
                  <a:schemeClr val="tx1"/>
                </a:solidFill>
                <a:latin typeface="+mn-lt"/>
                <a:ea typeface="+mn-ea"/>
                <a:cs typeface="Verdana"/>
              </a:defRPr>
            </a:lvl1pPr>
            <a:lvl2pPr marL="447675" indent="-179388" algn="l" defTabSz="358775" rtl="0" eaLnBrk="1" latinLnBrk="0" hangingPunct="1">
              <a:spcBef>
                <a:spcPct val="20000"/>
              </a:spcBef>
              <a:buClr>
                <a:srgbClr val="AE1022"/>
              </a:buClr>
              <a:buFont typeface="Arial" panose="020B0604020202020204" pitchFamily="34" charset="0"/>
              <a:buChar char="•"/>
              <a:defRPr lang="en-US" sz="2000" b="0" i="0" kern="1200">
                <a:solidFill>
                  <a:schemeClr val="tx1"/>
                </a:solidFill>
                <a:latin typeface="+mn-lt"/>
                <a:ea typeface="+mn-ea"/>
                <a:cs typeface="Verdana"/>
              </a:defRPr>
            </a:lvl2pPr>
            <a:lvl3pPr marL="628650" indent="-179388" algn="l" defTabSz="360000" rtl="0" eaLnBrk="1" latinLnBrk="0" hangingPunct="1">
              <a:spcBef>
                <a:spcPct val="20000"/>
              </a:spcBef>
              <a:buClr>
                <a:srgbClr val="AE1022"/>
              </a:buClr>
              <a:buFont typeface="Arial" panose="020B0604020202020204" pitchFamily="34" charset="0"/>
              <a:buChar char="•"/>
              <a:defRPr lang="en-US" sz="1800" b="0" i="0" kern="1200">
                <a:solidFill>
                  <a:schemeClr val="tx1"/>
                </a:solidFill>
                <a:latin typeface="+mn-lt"/>
                <a:ea typeface="+mn-ea"/>
                <a:cs typeface="Verdana"/>
              </a:defRPr>
            </a:lvl3pPr>
            <a:lvl4pPr marL="804863" indent="-179388" algn="l" defTabSz="360000" rtl="0" eaLnBrk="1" latinLnBrk="0" hangingPunct="1">
              <a:spcBef>
                <a:spcPct val="20000"/>
              </a:spcBef>
              <a:buClr>
                <a:srgbClr val="AE1022"/>
              </a:buClr>
              <a:buFont typeface="Arial" panose="020B0604020202020204" pitchFamily="34" charset="0"/>
              <a:buChar char="•"/>
              <a:tabLst>
                <a:tab pos="804863" algn="l"/>
              </a:tabLst>
              <a:defRPr lang="en-US" sz="1800" b="0" i="0" kern="1200">
                <a:solidFill>
                  <a:schemeClr val="tx1"/>
                </a:solidFill>
                <a:latin typeface="+mn-lt"/>
                <a:ea typeface="+mn-ea"/>
                <a:cs typeface="Verdana"/>
              </a:defRPr>
            </a:lvl4pPr>
            <a:lvl5pPr marL="985838" indent="-179388" algn="l" defTabSz="360000" rtl="0" eaLnBrk="1" latinLnBrk="0" hangingPunct="1">
              <a:spcBef>
                <a:spcPct val="20000"/>
              </a:spcBef>
              <a:buClr>
                <a:srgbClr val="AE1022"/>
              </a:buClr>
              <a:buFont typeface="Arial" panose="020B0604020202020204" pitchFamily="34" charset="0"/>
              <a:buChar char="•"/>
              <a:defRPr lang="en-US" sz="1800" b="0" i="0" kern="1200">
                <a:solidFill>
                  <a:schemeClr val="tx1"/>
                </a:solidFill>
                <a:latin typeface="+mn-lt"/>
                <a:ea typeface="+mn-ea"/>
                <a:cs typeface="Verdana"/>
              </a:defRPr>
            </a:lvl5pPr>
            <a:lvl6pPr marL="1166813" indent="-179388" algn="l" defTabSz="914400" rtl="0" eaLnBrk="1" latinLnBrk="0" hangingPunct="1">
              <a:spcBef>
                <a:spcPct val="20000"/>
              </a:spcBef>
              <a:buClr>
                <a:srgbClr val="AE1022"/>
              </a:buClr>
              <a:buFont typeface="Arial" panose="020B0604020202020204" pitchFamily="34" charset="0"/>
              <a:buChar char="•"/>
              <a:tabLst>
                <a:tab pos="1076325" algn="l"/>
              </a:tabLst>
              <a:defRPr 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346400" indent="-179388" algn="l" defTabSz="914400" rtl="0" eaLnBrk="1" latinLnBrk="0" hangingPunct="1">
              <a:spcBef>
                <a:spcPct val="20000"/>
              </a:spcBef>
              <a:buClr>
                <a:srgbClr val="C00000"/>
              </a:buClr>
              <a:buFont typeface="Arial" pitchFamily="34" charset="0"/>
              <a:buChar char="•"/>
              <a:defRPr 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530000" indent="-179388" algn="l" defTabSz="914400" rtl="0" eaLnBrk="1" latinLnBrk="0" hangingPunct="1">
              <a:spcBef>
                <a:spcPct val="20000"/>
              </a:spcBef>
              <a:buClr>
                <a:srgbClr val="C00000"/>
              </a:buClr>
              <a:buFont typeface="Arial" pitchFamily="34" charset="0"/>
              <a:buChar char="•"/>
              <a:defRPr 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24113" indent="-228600" algn="l" defTabSz="914400" rtl="0" eaLnBrk="1" latinLnBrk="0" hangingPunct="1">
              <a:spcBef>
                <a:spcPct val="20000"/>
              </a:spcBef>
              <a:buClr>
                <a:srgbClr val="C00000"/>
              </a:buClr>
              <a:buFont typeface="Arial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Intervention arm</a:t>
            </a:r>
            <a:r>
              <a:rPr 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 did not meet the pre-specified non-inferiority criteria, as the </a:t>
            </a:r>
            <a:r>
              <a:rPr lang="en-GB" sz="1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lower bound of the 95% confidence interval surpassed -0.05</a:t>
            </a:r>
            <a:endParaRPr lang="en-GB" sz="1600" dirty="0"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1600" b="1" i="0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7D053A19-211E-5245-6E73-2510CC2C3D4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73358571"/>
              </p:ext>
            </p:extLst>
          </p:nvPr>
        </p:nvGraphicFramePr>
        <p:xfrm>
          <a:off x="467544" y="1051025"/>
          <a:ext cx="7886700" cy="287274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971675">
                  <a:extLst>
                    <a:ext uri="{9D8B030D-6E8A-4147-A177-3AD203B41FA5}">
                      <a16:colId xmlns:a16="http://schemas.microsoft.com/office/drawing/2014/main" val="2217112348"/>
                    </a:ext>
                  </a:extLst>
                </a:gridCol>
                <a:gridCol w="1971675">
                  <a:extLst>
                    <a:ext uri="{9D8B030D-6E8A-4147-A177-3AD203B41FA5}">
                      <a16:colId xmlns:a16="http://schemas.microsoft.com/office/drawing/2014/main" val="898983712"/>
                    </a:ext>
                  </a:extLst>
                </a:gridCol>
                <a:gridCol w="1971675">
                  <a:extLst>
                    <a:ext uri="{9D8B030D-6E8A-4147-A177-3AD203B41FA5}">
                      <a16:colId xmlns:a16="http://schemas.microsoft.com/office/drawing/2014/main" val="3496608880"/>
                    </a:ext>
                  </a:extLst>
                </a:gridCol>
                <a:gridCol w="1971675">
                  <a:extLst>
                    <a:ext uri="{9D8B030D-6E8A-4147-A177-3AD203B41FA5}">
                      <a16:colId xmlns:a16="http://schemas.microsoft.com/office/drawing/2014/main" val="2335640283"/>
                    </a:ext>
                  </a:extLst>
                </a:gridCol>
              </a:tblGrid>
              <a:tr h="192405">
                <a:tc>
                  <a:txBody>
                    <a:bodyPr/>
                    <a:lstStyle/>
                    <a:p>
                      <a:pPr algn="just">
                        <a:lnSpc>
                          <a:spcPct val="200000"/>
                        </a:lnSpc>
                        <a:spcAft>
                          <a:spcPts val="1000"/>
                        </a:spcAft>
                      </a:pPr>
                      <a:r>
                        <a:rPr lang="en-GB" sz="1100">
                          <a:effectLst/>
                        </a:rPr>
                        <a:t>Group</a:t>
                      </a:r>
                      <a:endParaRPr lang="en-GB" sz="1100">
                        <a:effectLst/>
                        <a:latin typeface="Arial" panose="020B0604020202020204" pitchFamily="34" charset="0"/>
                        <a:ea typeface="Yu Mincho" panose="02020400000000000000" pitchFamily="18" charset="-128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200000"/>
                        </a:lnSpc>
                        <a:spcAft>
                          <a:spcPts val="1000"/>
                        </a:spcAft>
                      </a:pPr>
                      <a:r>
                        <a:rPr lang="en-GB" sz="1100">
                          <a:effectLst/>
                        </a:rPr>
                        <a:t>Control</a:t>
                      </a:r>
                      <a:endParaRPr lang="en-GB" sz="1100">
                        <a:effectLst/>
                        <a:latin typeface="Arial" panose="020B0604020202020204" pitchFamily="34" charset="0"/>
                        <a:ea typeface="Yu Mincho" panose="02020400000000000000" pitchFamily="18" charset="-128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200000"/>
                        </a:lnSpc>
                        <a:spcAft>
                          <a:spcPts val="1000"/>
                        </a:spcAft>
                      </a:pPr>
                      <a:r>
                        <a:rPr lang="en-GB" sz="1100">
                          <a:effectLst/>
                        </a:rPr>
                        <a:t>Intervention</a:t>
                      </a:r>
                      <a:endParaRPr lang="en-GB" sz="1100">
                        <a:effectLst/>
                        <a:latin typeface="Arial" panose="020B0604020202020204" pitchFamily="34" charset="0"/>
                        <a:ea typeface="Yu Mincho" panose="02020400000000000000" pitchFamily="18" charset="-128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200000"/>
                        </a:lnSpc>
                        <a:spcAft>
                          <a:spcPts val="1000"/>
                        </a:spcAft>
                      </a:pPr>
                      <a:r>
                        <a:rPr lang="en-GB" sz="1100">
                          <a:effectLst/>
                        </a:rPr>
                        <a:t>Difference</a:t>
                      </a:r>
                      <a:endParaRPr lang="en-GB" sz="1100">
                        <a:effectLst/>
                        <a:latin typeface="Arial" panose="020B0604020202020204" pitchFamily="34" charset="0"/>
                        <a:ea typeface="Yu Mincho" panose="02020400000000000000" pitchFamily="18" charset="-128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093149084"/>
                  </a:ext>
                </a:extLst>
              </a:tr>
              <a:tr h="192405">
                <a:tc>
                  <a:txBody>
                    <a:bodyPr/>
                    <a:lstStyle/>
                    <a:p>
                      <a:pPr algn="just">
                        <a:lnSpc>
                          <a:spcPct val="200000"/>
                        </a:lnSpc>
                        <a:spcAft>
                          <a:spcPts val="1000"/>
                        </a:spcAft>
                      </a:pPr>
                      <a:r>
                        <a:rPr lang="en-GB" sz="1100">
                          <a:effectLst/>
                        </a:rPr>
                        <a:t>AUROC (95% CI)</a:t>
                      </a:r>
                      <a:endParaRPr lang="en-GB" sz="1100">
                        <a:effectLst/>
                        <a:latin typeface="Arial" panose="020B0604020202020204" pitchFamily="34" charset="0"/>
                        <a:ea typeface="Yu Mincho" panose="02020400000000000000" pitchFamily="18" charset="-128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200000"/>
                        </a:lnSpc>
                        <a:spcAft>
                          <a:spcPts val="1000"/>
                        </a:spcAft>
                      </a:pPr>
                      <a:r>
                        <a:rPr lang="en-GB" sz="1100" dirty="0">
                          <a:effectLst/>
                        </a:rPr>
                        <a:t>0.55 (0.33, 0.80)</a:t>
                      </a:r>
                      <a:endParaRPr lang="en-GB" sz="1100" dirty="0">
                        <a:effectLst/>
                        <a:latin typeface="Arial" panose="020B0604020202020204" pitchFamily="34" charset="0"/>
                        <a:ea typeface="Yu Mincho" panose="02020400000000000000" pitchFamily="18" charset="-128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200000"/>
                        </a:lnSpc>
                        <a:spcAft>
                          <a:spcPts val="1000"/>
                        </a:spcAft>
                      </a:pPr>
                      <a:r>
                        <a:rPr lang="en-GB" sz="1100">
                          <a:effectLst/>
                        </a:rPr>
                        <a:t>0.63 (0.43, 0.83)</a:t>
                      </a:r>
                      <a:endParaRPr lang="en-GB" sz="1100">
                        <a:effectLst/>
                        <a:latin typeface="Arial" panose="020B0604020202020204" pitchFamily="34" charset="0"/>
                        <a:ea typeface="Yu Mincho" panose="02020400000000000000" pitchFamily="18" charset="-128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200000"/>
                        </a:lnSpc>
                        <a:spcAft>
                          <a:spcPts val="1000"/>
                        </a:spcAft>
                      </a:pPr>
                      <a:r>
                        <a:rPr lang="en-GB" sz="1100">
                          <a:effectLst/>
                        </a:rPr>
                        <a:t>0.09 (-0.22, 0. 39)</a:t>
                      </a:r>
                      <a:endParaRPr lang="en-GB" sz="1100">
                        <a:effectLst/>
                        <a:latin typeface="Arial" panose="020B0604020202020204" pitchFamily="34" charset="0"/>
                        <a:ea typeface="Yu Mincho" panose="02020400000000000000" pitchFamily="18" charset="-128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499439057"/>
                  </a:ext>
                </a:extLst>
              </a:tr>
              <a:tr h="192405">
                <a:tc>
                  <a:txBody>
                    <a:bodyPr/>
                    <a:lstStyle/>
                    <a:p>
                      <a:pPr algn="just">
                        <a:lnSpc>
                          <a:spcPct val="200000"/>
                        </a:lnSpc>
                        <a:spcAft>
                          <a:spcPts val="1000"/>
                        </a:spcAft>
                      </a:pPr>
                      <a:r>
                        <a:rPr lang="en-GB" sz="1100">
                          <a:effectLst/>
                        </a:rPr>
                        <a:t>True Positives</a:t>
                      </a:r>
                      <a:endParaRPr lang="en-GB" sz="1100">
                        <a:effectLst/>
                        <a:latin typeface="Arial" panose="020B0604020202020204" pitchFamily="34" charset="0"/>
                        <a:ea typeface="Yu Mincho" panose="02020400000000000000" pitchFamily="18" charset="-128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200000"/>
                        </a:lnSpc>
                        <a:spcAft>
                          <a:spcPts val="1000"/>
                        </a:spcAft>
                      </a:pPr>
                      <a:r>
                        <a:rPr lang="en-GB" sz="1100">
                          <a:effectLst/>
                        </a:rPr>
                        <a:t>27</a:t>
                      </a:r>
                      <a:endParaRPr lang="en-GB" sz="1100">
                        <a:effectLst/>
                        <a:latin typeface="Arial" panose="020B0604020202020204" pitchFamily="34" charset="0"/>
                        <a:ea typeface="Yu Mincho" panose="02020400000000000000" pitchFamily="18" charset="-128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200000"/>
                        </a:lnSpc>
                        <a:spcAft>
                          <a:spcPts val="1000"/>
                        </a:spcAft>
                      </a:pPr>
                      <a:r>
                        <a:rPr lang="en-GB" sz="1100">
                          <a:effectLst/>
                        </a:rPr>
                        <a:t>34</a:t>
                      </a:r>
                      <a:endParaRPr lang="en-GB" sz="1100">
                        <a:effectLst/>
                        <a:latin typeface="Arial" panose="020B0604020202020204" pitchFamily="34" charset="0"/>
                        <a:ea typeface="Yu Mincho" panose="02020400000000000000" pitchFamily="18" charset="-128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200000"/>
                        </a:lnSpc>
                        <a:spcAft>
                          <a:spcPts val="1000"/>
                        </a:spcAft>
                      </a:pPr>
                      <a:r>
                        <a:rPr lang="en-GB" sz="1100">
                          <a:effectLst/>
                        </a:rPr>
                        <a:t> </a:t>
                      </a:r>
                      <a:endParaRPr lang="en-GB" sz="1100">
                        <a:effectLst/>
                        <a:latin typeface="Arial" panose="020B0604020202020204" pitchFamily="34" charset="0"/>
                        <a:ea typeface="Yu Mincho" panose="02020400000000000000" pitchFamily="18" charset="-128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238129019"/>
                  </a:ext>
                </a:extLst>
              </a:tr>
              <a:tr h="192405">
                <a:tc>
                  <a:txBody>
                    <a:bodyPr/>
                    <a:lstStyle/>
                    <a:p>
                      <a:pPr algn="just">
                        <a:lnSpc>
                          <a:spcPct val="200000"/>
                        </a:lnSpc>
                        <a:spcAft>
                          <a:spcPts val="1000"/>
                        </a:spcAft>
                      </a:pPr>
                      <a:r>
                        <a:rPr lang="en-GB" sz="1100">
                          <a:effectLst/>
                        </a:rPr>
                        <a:t>True Negatives</a:t>
                      </a:r>
                      <a:endParaRPr lang="en-GB" sz="1100">
                        <a:effectLst/>
                        <a:latin typeface="Arial" panose="020B0604020202020204" pitchFamily="34" charset="0"/>
                        <a:ea typeface="Yu Mincho" panose="02020400000000000000" pitchFamily="18" charset="-128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200000"/>
                        </a:lnSpc>
                        <a:spcAft>
                          <a:spcPts val="1000"/>
                        </a:spcAft>
                      </a:pPr>
                      <a:r>
                        <a:rPr lang="en-GB" sz="1100">
                          <a:effectLst/>
                        </a:rPr>
                        <a:t>1050</a:t>
                      </a:r>
                      <a:endParaRPr lang="en-GB" sz="1100">
                        <a:effectLst/>
                        <a:latin typeface="Arial" panose="020B0604020202020204" pitchFamily="34" charset="0"/>
                        <a:ea typeface="Yu Mincho" panose="02020400000000000000" pitchFamily="18" charset="-128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200000"/>
                        </a:lnSpc>
                        <a:spcAft>
                          <a:spcPts val="1000"/>
                        </a:spcAft>
                      </a:pPr>
                      <a:r>
                        <a:rPr lang="en-GB" sz="1100">
                          <a:effectLst/>
                        </a:rPr>
                        <a:t>1037</a:t>
                      </a:r>
                      <a:endParaRPr lang="en-GB" sz="1100">
                        <a:effectLst/>
                        <a:latin typeface="Arial" panose="020B0604020202020204" pitchFamily="34" charset="0"/>
                        <a:ea typeface="Yu Mincho" panose="02020400000000000000" pitchFamily="18" charset="-128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200000"/>
                        </a:lnSpc>
                        <a:spcAft>
                          <a:spcPts val="1000"/>
                        </a:spcAft>
                      </a:pPr>
                      <a:r>
                        <a:rPr lang="en-GB" sz="1100">
                          <a:effectLst/>
                        </a:rPr>
                        <a:t> </a:t>
                      </a:r>
                      <a:endParaRPr lang="en-GB" sz="1100">
                        <a:effectLst/>
                        <a:latin typeface="Arial" panose="020B0604020202020204" pitchFamily="34" charset="0"/>
                        <a:ea typeface="Yu Mincho" panose="02020400000000000000" pitchFamily="18" charset="-128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672858951"/>
                  </a:ext>
                </a:extLst>
              </a:tr>
              <a:tr h="192405">
                <a:tc>
                  <a:txBody>
                    <a:bodyPr/>
                    <a:lstStyle/>
                    <a:p>
                      <a:pPr algn="just">
                        <a:lnSpc>
                          <a:spcPct val="200000"/>
                        </a:lnSpc>
                        <a:spcAft>
                          <a:spcPts val="1000"/>
                        </a:spcAft>
                      </a:pPr>
                      <a:r>
                        <a:rPr lang="en-GB" sz="1100">
                          <a:effectLst/>
                        </a:rPr>
                        <a:t>False Positives</a:t>
                      </a:r>
                      <a:endParaRPr lang="en-GB" sz="1100">
                        <a:effectLst/>
                        <a:latin typeface="Arial" panose="020B0604020202020204" pitchFamily="34" charset="0"/>
                        <a:ea typeface="Yu Mincho" panose="02020400000000000000" pitchFamily="18" charset="-128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200000"/>
                        </a:lnSpc>
                        <a:spcAft>
                          <a:spcPts val="1000"/>
                        </a:spcAft>
                      </a:pPr>
                      <a:r>
                        <a:rPr lang="en-GB" sz="1100">
                          <a:effectLst/>
                        </a:rPr>
                        <a:t>9</a:t>
                      </a:r>
                      <a:endParaRPr lang="en-GB" sz="1100">
                        <a:effectLst/>
                        <a:latin typeface="Arial" panose="020B0604020202020204" pitchFamily="34" charset="0"/>
                        <a:ea typeface="Yu Mincho" panose="02020400000000000000" pitchFamily="18" charset="-128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200000"/>
                        </a:lnSpc>
                        <a:spcAft>
                          <a:spcPts val="1000"/>
                        </a:spcAft>
                      </a:pPr>
                      <a:r>
                        <a:rPr lang="en-GB" sz="1100">
                          <a:effectLst/>
                        </a:rPr>
                        <a:t>15</a:t>
                      </a:r>
                      <a:endParaRPr lang="en-GB" sz="1100">
                        <a:effectLst/>
                        <a:latin typeface="Arial" panose="020B0604020202020204" pitchFamily="34" charset="0"/>
                        <a:ea typeface="Yu Mincho" panose="02020400000000000000" pitchFamily="18" charset="-128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200000"/>
                        </a:lnSpc>
                        <a:spcAft>
                          <a:spcPts val="1000"/>
                        </a:spcAft>
                      </a:pPr>
                      <a:r>
                        <a:rPr lang="en-GB" sz="1100">
                          <a:effectLst/>
                        </a:rPr>
                        <a:t> </a:t>
                      </a:r>
                      <a:endParaRPr lang="en-GB" sz="1100">
                        <a:effectLst/>
                        <a:latin typeface="Arial" panose="020B0604020202020204" pitchFamily="34" charset="0"/>
                        <a:ea typeface="Yu Mincho" panose="02020400000000000000" pitchFamily="18" charset="-128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575203858"/>
                  </a:ext>
                </a:extLst>
              </a:tr>
              <a:tr h="192405">
                <a:tc>
                  <a:txBody>
                    <a:bodyPr/>
                    <a:lstStyle/>
                    <a:p>
                      <a:pPr algn="just">
                        <a:lnSpc>
                          <a:spcPct val="200000"/>
                        </a:lnSpc>
                        <a:spcAft>
                          <a:spcPts val="1000"/>
                        </a:spcAft>
                      </a:pPr>
                      <a:r>
                        <a:rPr lang="en-GB" sz="1100" dirty="0">
                          <a:effectLst/>
                        </a:rPr>
                        <a:t>False Negatives</a:t>
                      </a:r>
                      <a:endParaRPr lang="en-GB" sz="1100" dirty="0">
                        <a:effectLst/>
                        <a:latin typeface="Arial" panose="020B0604020202020204" pitchFamily="34" charset="0"/>
                        <a:ea typeface="Yu Mincho" panose="02020400000000000000" pitchFamily="18" charset="-128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200000"/>
                        </a:lnSpc>
                        <a:spcAft>
                          <a:spcPts val="1000"/>
                        </a:spcAft>
                      </a:pPr>
                      <a:r>
                        <a:rPr lang="en-GB" sz="1100">
                          <a:effectLst/>
                        </a:rPr>
                        <a:t>22</a:t>
                      </a:r>
                      <a:endParaRPr lang="en-GB" sz="1100">
                        <a:effectLst/>
                        <a:latin typeface="Arial" panose="020B0604020202020204" pitchFamily="34" charset="0"/>
                        <a:ea typeface="Yu Mincho" panose="02020400000000000000" pitchFamily="18" charset="-128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200000"/>
                        </a:lnSpc>
                        <a:spcAft>
                          <a:spcPts val="1000"/>
                        </a:spcAft>
                      </a:pPr>
                      <a:r>
                        <a:rPr lang="en-GB" sz="1100">
                          <a:effectLst/>
                        </a:rPr>
                        <a:t>19</a:t>
                      </a:r>
                      <a:endParaRPr lang="en-GB" sz="1100">
                        <a:effectLst/>
                        <a:latin typeface="Arial" panose="020B0604020202020204" pitchFamily="34" charset="0"/>
                        <a:ea typeface="Yu Mincho" panose="02020400000000000000" pitchFamily="18" charset="-128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200000"/>
                        </a:lnSpc>
                        <a:spcAft>
                          <a:spcPts val="1000"/>
                        </a:spcAft>
                      </a:pPr>
                      <a:r>
                        <a:rPr lang="en-GB" sz="1100">
                          <a:effectLst/>
                        </a:rPr>
                        <a:t> </a:t>
                      </a:r>
                      <a:endParaRPr lang="en-GB" sz="1100">
                        <a:effectLst/>
                        <a:latin typeface="Arial" panose="020B0604020202020204" pitchFamily="34" charset="0"/>
                        <a:ea typeface="Yu Mincho" panose="02020400000000000000" pitchFamily="18" charset="-128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378534007"/>
                  </a:ext>
                </a:extLst>
              </a:tr>
              <a:tr h="192405">
                <a:tc>
                  <a:txBody>
                    <a:bodyPr/>
                    <a:lstStyle/>
                    <a:p>
                      <a:pPr algn="just">
                        <a:lnSpc>
                          <a:spcPct val="200000"/>
                        </a:lnSpc>
                        <a:spcAft>
                          <a:spcPts val="1000"/>
                        </a:spcAft>
                      </a:pPr>
                      <a:r>
                        <a:rPr lang="en-GB" sz="1100">
                          <a:effectLst/>
                        </a:rPr>
                        <a:t>Sensitivity (95% CI)</a:t>
                      </a:r>
                      <a:endParaRPr lang="en-GB" sz="1100">
                        <a:effectLst/>
                        <a:latin typeface="Arial" panose="020B0604020202020204" pitchFamily="34" charset="0"/>
                        <a:ea typeface="Yu Mincho" panose="02020400000000000000" pitchFamily="18" charset="-128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200000"/>
                        </a:lnSpc>
                        <a:spcAft>
                          <a:spcPts val="1000"/>
                        </a:spcAft>
                      </a:pPr>
                      <a:r>
                        <a:rPr lang="en-GB" sz="1100">
                          <a:effectLst/>
                        </a:rPr>
                        <a:t>55.1 (43.74, 84.22)</a:t>
                      </a:r>
                      <a:endParaRPr lang="en-GB" sz="1100">
                        <a:effectLst/>
                        <a:latin typeface="Arial" panose="020B0604020202020204" pitchFamily="34" charset="0"/>
                        <a:ea typeface="Yu Mincho" panose="02020400000000000000" pitchFamily="18" charset="-128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200000"/>
                        </a:lnSpc>
                        <a:spcAft>
                          <a:spcPts val="1000"/>
                        </a:spcAft>
                      </a:pPr>
                      <a:r>
                        <a:rPr lang="en-GB" sz="1100">
                          <a:effectLst/>
                        </a:rPr>
                        <a:t>64.15 (33.33, 80.02)</a:t>
                      </a:r>
                      <a:endParaRPr lang="en-GB" sz="1100">
                        <a:effectLst/>
                        <a:latin typeface="Arial" panose="020B0604020202020204" pitchFamily="34" charset="0"/>
                        <a:ea typeface="Yu Mincho" panose="02020400000000000000" pitchFamily="18" charset="-128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200000"/>
                        </a:lnSpc>
                        <a:spcAft>
                          <a:spcPts val="1000"/>
                        </a:spcAft>
                      </a:pPr>
                      <a:r>
                        <a:rPr lang="en-GB" sz="1100">
                          <a:effectLst/>
                        </a:rPr>
                        <a:t>9.05 (-21.8, 39.59)</a:t>
                      </a:r>
                      <a:endParaRPr lang="en-GB" sz="1100">
                        <a:effectLst/>
                        <a:latin typeface="Arial" panose="020B0604020202020204" pitchFamily="34" charset="0"/>
                        <a:ea typeface="Yu Mincho" panose="02020400000000000000" pitchFamily="18" charset="-128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268007564"/>
                  </a:ext>
                </a:extLst>
              </a:tr>
              <a:tr h="192405">
                <a:tc>
                  <a:txBody>
                    <a:bodyPr/>
                    <a:lstStyle/>
                    <a:p>
                      <a:pPr algn="just">
                        <a:lnSpc>
                          <a:spcPct val="200000"/>
                        </a:lnSpc>
                        <a:spcAft>
                          <a:spcPts val="1000"/>
                        </a:spcAft>
                      </a:pPr>
                      <a:r>
                        <a:rPr lang="en-GB" sz="1100">
                          <a:effectLst/>
                        </a:rPr>
                        <a:t>Specificity (95% CI)</a:t>
                      </a:r>
                      <a:endParaRPr lang="en-GB" sz="1100">
                        <a:effectLst/>
                        <a:latin typeface="Arial" panose="020B0604020202020204" pitchFamily="34" charset="0"/>
                        <a:ea typeface="Yu Mincho" panose="02020400000000000000" pitchFamily="18" charset="-128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200000"/>
                        </a:lnSpc>
                        <a:spcAft>
                          <a:spcPts val="1000"/>
                        </a:spcAft>
                      </a:pPr>
                      <a:r>
                        <a:rPr lang="en-GB" sz="1100">
                          <a:effectLst/>
                        </a:rPr>
                        <a:t>99.15 (97.16, 99.53)</a:t>
                      </a:r>
                      <a:endParaRPr lang="en-GB" sz="1100">
                        <a:effectLst/>
                        <a:latin typeface="Arial" panose="020B0604020202020204" pitchFamily="34" charset="0"/>
                        <a:ea typeface="Yu Mincho" panose="02020400000000000000" pitchFamily="18" charset="-128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200000"/>
                        </a:lnSpc>
                        <a:spcAft>
                          <a:spcPts val="1000"/>
                        </a:spcAft>
                      </a:pPr>
                      <a:r>
                        <a:rPr lang="en-GB" sz="1100">
                          <a:effectLst/>
                        </a:rPr>
                        <a:t>98.57 (98.09, 99.77)</a:t>
                      </a:r>
                      <a:endParaRPr lang="en-GB" sz="1100">
                        <a:effectLst/>
                        <a:latin typeface="Arial" panose="020B0604020202020204" pitchFamily="34" charset="0"/>
                        <a:ea typeface="Yu Mincho" panose="02020400000000000000" pitchFamily="18" charset="-128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200000"/>
                        </a:lnSpc>
                        <a:spcAft>
                          <a:spcPts val="1000"/>
                        </a:spcAft>
                      </a:pPr>
                      <a:r>
                        <a:rPr lang="en-GB" sz="1100">
                          <a:effectLst/>
                        </a:rPr>
                        <a:t>-0.58 (-2.13, 0.94)</a:t>
                      </a:r>
                      <a:endParaRPr lang="en-GB" sz="1100">
                        <a:effectLst/>
                        <a:latin typeface="Arial" panose="020B0604020202020204" pitchFamily="34" charset="0"/>
                        <a:ea typeface="Yu Mincho" panose="02020400000000000000" pitchFamily="18" charset="-128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031119988"/>
                  </a:ext>
                </a:extLst>
              </a:tr>
              <a:tr h="192405">
                <a:tc>
                  <a:txBody>
                    <a:bodyPr/>
                    <a:lstStyle/>
                    <a:p>
                      <a:pPr algn="just">
                        <a:lnSpc>
                          <a:spcPct val="200000"/>
                        </a:lnSpc>
                        <a:spcAft>
                          <a:spcPts val="1000"/>
                        </a:spcAft>
                      </a:pPr>
                      <a:r>
                        <a:rPr lang="en-GB" sz="1100">
                          <a:effectLst/>
                        </a:rPr>
                        <a:t>NPV (95% CI)</a:t>
                      </a:r>
                      <a:endParaRPr lang="en-GB" sz="1100">
                        <a:effectLst/>
                        <a:latin typeface="Arial" panose="020B0604020202020204" pitchFamily="34" charset="0"/>
                        <a:ea typeface="Yu Mincho" panose="02020400000000000000" pitchFamily="18" charset="-128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200000"/>
                        </a:lnSpc>
                        <a:spcAft>
                          <a:spcPts val="1000"/>
                        </a:spcAft>
                      </a:pPr>
                      <a:r>
                        <a:rPr lang="en-GB" sz="1100">
                          <a:effectLst/>
                        </a:rPr>
                        <a:t>98.0 (96.9, 99.3)</a:t>
                      </a:r>
                      <a:endParaRPr lang="en-GB" sz="1100">
                        <a:effectLst/>
                        <a:latin typeface="Arial" panose="020B0604020202020204" pitchFamily="34" charset="0"/>
                        <a:ea typeface="Yu Mincho" panose="02020400000000000000" pitchFamily="18" charset="-128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200000"/>
                        </a:lnSpc>
                        <a:spcAft>
                          <a:spcPts val="1000"/>
                        </a:spcAft>
                      </a:pPr>
                      <a:r>
                        <a:rPr lang="en-GB" sz="1100">
                          <a:effectLst/>
                        </a:rPr>
                        <a:t>98.2 (96.5, 99.3)</a:t>
                      </a:r>
                      <a:endParaRPr lang="en-GB" sz="1100">
                        <a:effectLst/>
                        <a:latin typeface="Arial" panose="020B0604020202020204" pitchFamily="34" charset="0"/>
                        <a:ea typeface="Yu Mincho" panose="02020400000000000000" pitchFamily="18" charset="-128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200000"/>
                        </a:lnSpc>
                        <a:spcAft>
                          <a:spcPts val="1000"/>
                        </a:spcAft>
                      </a:pPr>
                      <a:r>
                        <a:rPr lang="en-GB" sz="1100">
                          <a:effectLst/>
                        </a:rPr>
                        <a:t>0.25 (-1.66, 1.93)</a:t>
                      </a:r>
                      <a:endParaRPr lang="en-GB" sz="1100">
                        <a:effectLst/>
                        <a:latin typeface="Arial" panose="020B0604020202020204" pitchFamily="34" charset="0"/>
                        <a:ea typeface="Yu Mincho" panose="02020400000000000000" pitchFamily="18" charset="-128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863019460"/>
                  </a:ext>
                </a:extLst>
              </a:tr>
              <a:tr h="192405">
                <a:tc>
                  <a:txBody>
                    <a:bodyPr/>
                    <a:lstStyle/>
                    <a:p>
                      <a:pPr algn="just">
                        <a:lnSpc>
                          <a:spcPct val="200000"/>
                        </a:lnSpc>
                        <a:spcAft>
                          <a:spcPts val="1000"/>
                        </a:spcAft>
                      </a:pPr>
                      <a:r>
                        <a:rPr lang="en-GB" sz="1100">
                          <a:effectLst/>
                        </a:rPr>
                        <a:t>PPV (95% CI)</a:t>
                      </a:r>
                      <a:endParaRPr lang="en-GB" sz="1100">
                        <a:effectLst/>
                        <a:latin typeface="Arial" panose="020B0604020202020204" pitchFamily="34" charset="0"/>
                        <a:ea typeface="Yu Mincho" panose="02020400000000000000" pitchFamily="18" charset="-128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200000"/>
                        </a:lnSpc>
                        <a:spcAft>
                          <a:spcPts val="1000"/>
                        </a:spcAft>
                      </a:pPr>
                      <a:r>
                        <a:rPr lang="en-GB" sz="1100">
                          <a:effectLst/>
                        </a:rPr>
                        <a:t>75.0 (50.0, 90.0)</a:t>
                      </a:r>
                      <a:endParaRPr lang="en-GB" sz="1100">
                        <a:effectLst/>
                        <a:latin typeface="Arial" panose="020B0604020202020204" pitchFamily="34" charset="0"/>
                        <a:ea typeface="Yu Mincho" panose="02020400000000000000" pitchFamily="18" charset="-128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200000"/>
                        </a:lnSpc>
                        <a:spcAft>
                          <a:spcPts val="1000"/>
                        </a:spcAft>
                      </a:pPr>
                      <a:r>
                        <a:rPr lang="en-GB" sz="1100" dirty="0">
                          <a:effectLst/>
                        </a:rPr>
                        <a:t>69.3 (50.00, 94.45)</a:t>
                      </a:r>
                      <a:endParaRPr lang="en-GB" sz="1100" dirty="0">
                        <a:effectLst/>
                        <a:latin typeface="Arial" panose="020B0604020202020204" pitchFamily="34" charset="0"/>
                        <a:ea typeface="Yu Mincho" panose="02020400000000000000" pitchFamily="18" charset="-128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200000"/>
                        </a:lnSpc>
                        <a:spcAft>
                          <a:spcPts val="1000"/>
                        </a:spcAft>
                      </a:pPr>
                      <a:r>
                        <a:rPr lang="en-GB" sz="1100" dirty="0">
                          <a:effectLst/>
                        </a:rPr>
                        <a:t>-5.6 (-37.59, 24.44)</a:t>
                      </a:r>
                      <a:endParaRPr lang="en-GB" sz="1100" dirty="0">
                        <a:effectLst/>
                        <a:latin typeface="Arial" panose="020B0604020202020204" pitchFamily="34" charset="0"/>
                        <a:ea typeface="Yu Mincho" panose="02020400000000000000" pitchFamily="18" charset="-128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50693098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1773521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CB39CE18-687C-122E-FA32-95633E94B7D3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t="2532" b="2108"/>
          <a:stretch/>
        </p:blipFill>
        <p:spPr>
          <a:xfrm>
            <a:off x="863588" y="771550"/>
            <a:ext cx="6840760" cy="3528392"/>
          </a:xfrm>
          <a:prstGeom prst="rect">
            <a:avLst/>
          </a:prstGeom>
        </p:spPr>
      </p:pic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0446B976-7BC0-3ABD-991F-D1C7AA9C38F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Results – Subgroups</a:t>
            </a:r>
          </a:p>
        </p:txBody>
      </p:sp>
      <p:sp>
        <p:nvSpPr>
          <p:cNvPr id="9" name="Rounded Rectangle 8">
            <a:extLst>
              <a:ext uri="{FF2B5EF4-FFF2-40B4-BE49-F238E27FC236}">
                <a16:creationId xmlns:a16="http://schemas.microsoft.com/office/drawing/2014/main" id="{BE6AE821-F055-8D73-3E7F-F42D2AAB074E}"/>
              </a:ext>
            </a:extLst>
          </p:cNvPr>
          <p:cNvSpPr/>
          <p:nvPr/>
        </p:nvSpPr>
        <p:spPr>
          <a:xfrm>
            <a:off x="971600" y="3075806"/>
            <a:ext cx="6624736" cy="216008"/>
          </a:xfrm>
          <a:prstGeom prst="roundRect">
            <a:avLst/>
          </a:prstGeom>
          <a:noFill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F34682C8-42DE-91C1-D492-D1D951C91F5E}"/>
              </a:ext>
            </a:extLst>
          </p:cNvPr>
          <p:cNvSpPr txBox="1"/>
          <p:nvPr/>
        </p:nvSpPr>
        <p:spPr>
          <a:xfrm>
            <a:off x="611560" y="4371950"/>
            <a:ext cx="7704856" cy="292388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r>
              <a:rPr lang="en-US" sz="1300" b="1" dirty="0">
                <a:latin typeface="Arial" panose="020B0604020202020204" pitchFamily="34" charset="0"/>
                <a:cs typeface="Arial" panose="020B0604020202020204" pitchFamily="34" charset="0"/>
              </a:rPr>
              <a:t>Intervention arm met the pre-specified non-inferiority criteria in low volume stress echo centers</a:t>
            </a:r>
            <a:endParaRPr lang="en-GB" sz="1300" b="1" dirty="0"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4531434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0446B976-7BC0-3ABD-991F-D1C7AA9C38F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Discussion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4AA99B1-3035-FBF4-5E8E-D16B0DB70405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324618" y="987574"/>
            <a:ext cx="4895454" cy="3600400"/>
          </a:xfrm>
        </p:spPr>
        <p:txBody>
          <a:bodyPr>
            <a:normAutofit fontScale="85000" lnSpcReduction="20000"/>
          </a:bodyPr>
          <a:lstStyle/>
          <a:p>
            <a:r>
              <a:rPr lang="en-GB" sz="1800" dirty="0">
                <a:effectLst/>
                <a:latin typeface="Arial" panose="020B0604020202020204" pitchFamily="34" charset="0"/>
                <a:ea typeface="Yu Mincho" panose="02020400000000000000" pitchFamily="18" charset="-128"/>
              </a:rPr>
              <a:t>The trial did not meet its primary end point, most likely due to the low angiography referral rate</a:t>
            </a:r>
          </a:p>
          <a:p>
            <a:endParaRPr lang="en-GB" sz="1800" dirty="0">
              <a:latin typeface="Arial" panose="020B0604020202020204" pitchFamily="34" charset="0"/>
              <a:ea typeface="Yu Mincho" panose="02020400000000000000" pitchFamily="18" charset="-128"/>
            </a:endParaRPr>
          </a:p>
          <a:p>
            <a:r>
              <a:rPr lang="en-GB" sz="1800" dirty="0">
                <a:effectLst/>
                <a:latin typeface="Arial" panose="020B0604020202020204" pitchFamily="34" charset="0"/>
                <a:ea typeface="Yu Mincho" panose="02020400000000000000" pitchFamily="18" charset="-128"/>
              </a:rPr>
              <a:t>It was powered on data from the EVAREST observational study of stress echo practice within the NHS</a:t>
            </a:r>
          </a:p>
          <a:p>
            <a:pPr marL="0" indent="0">
              <a:buNone/>
            </a:pPr>
            <a:endParaRPr lang="en-GB" sz="1800" dirty="0">
              <a:effectLst/>
              <a:latin typeface="Arial" panose="020B0604020202020204" pitchFamily="34" charset="0"/>
              <a:ea typeface="Yu Mincho" panose="02020400000000000000" pitchFamily="18" charset="-128"/>
            </a:endParaRPr>
          </a:p>
          <a:p>
            <a:r>
              <a:rPr lang="en-GB" sz="1800" dirty="0">
                <a:effectLst/>
                <a:latin typeface="Arial" panose="020B0604020202020204" pitchFamily="34" charset="0"/>
                <a:ea typeface="Yu Mincho" panose="02020400000000000000" pitchFamily="18" charset="-128"/>
              </a:rPr>
              <a:t>EVAREST recruited ~10,000 patients between 2009 and 2020 and ~15% of the target population were referred for angiography</a:t>
            </a:r>
          </a:p>
          <a:p>
            <a:pPr marL="0" indent="0">
              <a:buNone/>
            </a:pPr>
            <a:endParaRPr lang="en-GB" sz="1800" dirty="0">
              <a:effectLst/>
              <a:latin typeface="Arial" panose="020B0604020202020204" pitchFamily="34" charset="0"/>
              <a:ea typeface="Yu Mincho" panose="02020400000000000000" pitchFamily="18" charset="-128"/>
            </a:endParaRPr>
          </a:p>
          <a:p>
            <a:r>
              <a:rPr lang="en-GB" sz="1800" dirty="0">
                <a:effectLst/>
                <a:latin typeface="Arial" panose="020B0604020202020204" pitchFamily="34" charset="0"/>
                <a:ea typeface="Yu Mincho" panose="02020400000000000000" pitchFamily="18" charset="-128"/>
              </a:rPr>
              <a:t>Within PROTEUS the referral rate was only ~8%. </a:t>
            </a:r>
          </a:p>
          <a:p>
            <a:pPr marL="0" indent="0">
              <a:buNone/>
            </a:pPr>
            <a:endParaRPr lang="en-GB" sz="1800" dirty="0">
              <a:latin typeface="Arial" panose="020B0604020202020204" pitchFamily="34" charset="0"/>
              <a:ea typeface="Yu Mincho" panose="02020400000000000000" pitchFamily="18" charset="-128"/>
            </a:endParaRPr>
          </a:p>
          <a:p>
            <a:r>
              <a:rPr lang="en-GB" sz="1800" dirty="0">
                <a:effectLst/>
                <a:latin typeface="Arial" panose="020B0604020202020204" pitchFamily="34" charset="0"/>
                <a:ea typeface="Yu Mincho" panose="02020400000000000000" pitchFamily="18" charset="-128"/>
              </a:rPr>
              <a:t>One potential driver for this drop in angiography referral may be recent large-scale randomized trials demonstrating non-inferiority of medical therapy</a:t>
            </a:r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0A42ADD-6F90-A396-5999-A9DBC8BF793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36321" y="776960"/>
            <a:ext cx="3373712" cy="179479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8D37E681-1CE9-5AC8-1788-9404A939E41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36321" y="2823799"/>
            <a:ext cx="3559687" cy="1764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679467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0446B976-7BC0-3ABD-991F-D1C7AA9C38F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Discussion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4AA99B1-3035-FBF4-5E8E-D16B0DB70405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324618" y="843557"/>
            <a:ext cx="8064574" cy="3673409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endParaRPr lang="en-GB" sz="1800" dirty="0">
              <a:effectLst/>
              <a:latin typeface="Arial" panose="020B0604020202020204" pitchFamily="34" charset="0"/>
              <a:ea typeface="Yu Mincho" panose="02020400000000000000" pitchFamily="18" charset="-128"/>
            </a:endParaRPr>
          </a:p>
          <a:p>
            <a:r>
              <a:rPr lang="en-GB" sz="1800" dirty="0">
                <a:latin typeface="Arial" panose="020B0604020202020204" pitchFamily="34" charset="0"/>
                <a:ea typeface="Yu Mincho" panose="02020400000000000000" pitchFamily="18" charset="-128"/>
              </a:rPr>
              <a:t>Despite the low number of angiography referrals, the results indicate AI-Augmentation may have utility in low volume stress echocardiography </a:t>
            </a:r>
            <a:r>
              <a:rPr lang="en-GB" sz="1800" dirty="0" err="1">
                <a:latin typeface="Arial" panose="020B0604020202020204" pitchFamily="34" charset="0"/>
                <a:ea typeface="Yu Mincho" panose="02020400000000000000" pitchFamily="18" charset="-128"/>
              </a:rPr>
              <a:t>centers</a:t>
            </a:r>
            <a:endParaRPr lang="en-GB" sz="1800" dirty="0">
              <a:latin typeface="Arial" panose="020B0604020202020204" pitchFamily="34" charset="0"/>
              <a:ea typeface="Yu Mincho" panose="02020400000000000000" pitchFamily="18" charset="-128"/>
            </a:endParaRPr>
          </a:p>
          <a:p>
            <a:endParaRPr lang="en-GB" sz="1800" dirty="0">
              <a:latin typeface="Arial" panose="020B0604020202020204" pitchFamily="34" charset="0"/>
              <a:ea typeface="Yu Mincho" panose="02020400000000000000" pitchFamily="18" charset="-128"/>
            </a:endParaRPr>
          </a:p>
          <a:p>
            <a:r>
              <a:rPr lang="en-GB" sz="1800" dirty="0">
                <a:effectLst/>
                <a:latin typeface="Arial" panose="020B0604020202020204" pitchFamily="34" charset="0"/>
                <a:ea typeface="Yu Mincho" panose="02020400000000000000" pitchFamily="18" charset="-128"/>
              </a:rPr>
              <a:t>Clinicians who perform fewer stress echocardiograms a year, may have less opportunity to maintain level of expertise</a:t>
            </a:r>
            <a:endParaRPr lang="en-GB" sz="1800" dirty="0">
              <a:latin typeface="Arial" panose="020B0604020202020204" pitchFamily="34" charset="0"/>
              <a:ea typeface="Yu Mincho" panose="02020400000000000000" pitchFamily="18" charset="-128"/>
            </a:endParaRPr>
          </a:p>
          <a:p>
            <a:endParaRPr lang="en-GB" sz="1800" dirty="0">
              <a:latin typeface="Arial" panose="020B0604020202020204" pitchFamily="34" charset="0"/>
              <a:ea typeface="Yu Mincho" panose="02020400000000000000" pitchFamily="18" charset="-128"/>
            </a:endParaRPr>
          </a:p>
          <a:p>
            <a:r>
              <a:rPr lang="en-GB" sz="1800" dirty="0">
                <a:effectLst/>
                <a:latin typeface="Arial" panose="020B0604020202020204" pitchFamily="34" charset="0"/>
                <a:ea typeface="Yu Mincho" panose="02020400000000000000" pitchFamily="18" charset="-128"/>
              </a:rPr>
              <a:t>These findings are supported by data in a previous reader study (Upton et al. 2022) demonstrating that AI-augmentation improved the lowest performing operators, increasing accuracy to a level consistent with the highest performing operators</a:t>
            </a:r>
          </a:p>
          <a:p>
            <a:pPr marL="0" indent="0">
              <a:buNone/>
            </a:pPr>
            <a:endParaRPr lang="en-GB" sz="1800" dirty="0">
              <a:effectLst/>
              <a:latin typeface="Arial" panose="020B0604020202020204" pitchFamily="34" charset="0"/>
              <a:ea typeface="Yu Mincho" panose="02020400000000000000" pitchFamily="18" charset="-128"/>
            </a:endParaRPr>
          </a:p>
          <a:p>
            <a:r>
              <a:rPr lang="en-GB" sz="1800" dirty="0">
                <a:effectLst/>
                <a:latin typeface="Arial" panose="020B0604020202020204" pitchFamily="34" charset="0"/>
                <a:ea typeface="Yu Mincho" panose="02020400000000000000" pitchFamily="18" charset="-128"/>
              </a:rPr>
              <a:t>These hypothesis-generating results should inform further trials, identify, and develop areas in the patient care pathway which might benefit from AI</a:t>
            </a:r>
            <a:r>
              <a:rPr lang="en-GB" sz="1400" dirty="0">
                <a:effectLst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26023920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0446B976-7BC0-3ABD-991F-D1C7AA9C38F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Conclusion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4AA99B1-3035-FBF4-5E8E-D16B0DB70405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323850" y="915566"/>
            <a:ext cx="7704534" cy="3672408"/>
          </a:xfrm>
        </p:spPr>
        <p:txBody>
          <a:bodyPr>
            <a:normAutofit/>
          </a:bodyPr>
          <a:lstStyle/>
          <a:p>
            <a:r>
              <a:rPr lang="en-GB" sz="1700" dirty="0">
                <a:effectLst/>
                <a:latin typeface="Arial" panose="020B0604020202020204" pitchFamily="34" charset="0"/>
                <a:ea typeface="Yu Mincho" panose="02020400000000000000" pitchFamily="18" charset="-128"/>
              </a:rPr>
              <a:t>This is the first prospective, multi-</a:t>
            </a:r>
            <a:r>
              <a:rPr lang="en-GB" sz="1700" dirty="0" err="1">
                <a:effectLst/>
                <a:latin typeface="Arial" panose="020B0604020202020204" pitchFamily="34" charset="0"/>
                <a:ea typeface="Yu Mincho" panose="02020400000000000000" pitchFamily="18" charset="-128"/>
              </a:rPr>
              <a:t>center</a:t>
            </a:r>
            <a:r>
              <a:rPr lang="en-GB" sz="1700" dirty="0">
                <a:effectLst/>
                <a:latin typeface="Arial" panose="020B0604020202020204" pitchFamily="34" charset="0"/>
                <a:ea typeface="Yu Mincho" panose="02020400000000000000" pitchFamily="18" charset="-128"/>
              </a:rPr>
              <a:t>, randomized controlled trial for an AI device in cardiovascular imaging, examining the impact on patient care pathway outcomes </a:t>
            </a:r>
          </a:p>
          <a:p>
            <a:pPr marL="0" indent="0">
              <a:buNone/>
            </a:pPr>
            <a:endParaRPr lang="en-GB" sz="1700" dirty="0">
              <a:effectLst/>
              <a:latin typeface="Arial" panose="020B0604020202020204" pitchFamily="34" charset="0"/>
              <a:ea typeface="Yu Mincho" panose="02020400000000000000" pitchFamily="18" charset="-128"/>
            </a:endParaRPr>
          </a:p>
          <a:p>
            <a:r>
              <a:rPr lang="en-GB" sz="1700" dirty="0">
                <a:effectLst/>
                <a:latin typeface="Arial" panose="020B0604020202020204" pitchFamily="34" charset="0"/>
                <a:ea typeface="Yu Mincho" panose="02020400000000000000" pitchFamily="18" charset="-128"/>
              </a:rPr>
              <a:t>AI-augmentation did not meet the pre-specified non-inferiority end point for appropriate referral to angiography compared to standard decision-making, driven by a lower-than-expected angiography referral rate</a:t>
            </a:r>
          </a:p>
          <a:p>
            <a:endParaRPr lang="en-GB" sz="1700" dirty="0">
              <a:effectLst/>
              <a:latin typeface="Arial" panose="020B0604020202020204" pitchFamily="34" charset="0"/>
              <a:ea typeface="Yu Mincho" panose="02020400000000000000" pitchFamily="18" charset="-128"/>
            </a:endParaRPr>
          </a:p>
          <a:p>
            <a:r>
              <a:rPr lang="en-GB" sz="1700" dirty="0">
                <a:effectLst/>
                <a:latin typeface="Arial" panose="020B0604020202020204" pitchFamily="34" charset="0"/>
                <a:ea typeface="Yu Mincho" panose="02020400000000000000" pitchFamily="18" charset="-128"/>
              </a:rPr>
              <a:t>However, AI-augmented decision making </a:t>
            </a:r>
            <a:r>
              <a:rPr lang="en-GB" sz="1700" dirty="0">
                <a:latin typeface="Arial" panose="020B0604020202020204" pitchFamily="34" charset="0"/>
                <a:ea typeface="Yu Mincho" panose="02020400000000000000" pitchFamily="18" charset="-128"/>
              </a:rPr>
              <a:t>may aid</a:t>
            </a:r>
            <a:r>
              <a:rPr lang="en-GB" sz="1700" dirty="0">
                <a:effectLst/>
                <a:latin typeface="Arial" panose="020B0604020202020204" pitchFamily="34" charset="0"/>
                <a:ea typeface="Yu Mincho" panose="02020400000000000000" pitchFamily="18" charset="-128"/>
              </a:rPr>
              <a:t> clinicians performing stress echocardiography in low volume </a:t>
            </a:r>
            <a:r>
              <a:rPr lang="en-GB" sz="1700" dirty="0" err="1">
                <a:effectLst/>
                <a:latin typeface="Arial" panose="020B0604020202020204" pitchFamily="34" charset="0"/>
                <a:ea typeface="Yu Mincho" panose="02020400000000000000" pitchFamily="18" charset="-128"/>
              </a:rPr>
              <a:t>centers</a:t>
            </a:r>
            <a:endParaRPr lang="en-GB" sz="1700" dirty="0">
              <a:effectLst/>
              <a:latin typeface="Arial" panose="020B0604020202020204" pitchFamily="34" charset="0"/>
              <a:ea typeface="Yu Mincho" panose="02020400000000000000" pitchFamily="18" charset="-128"/>
              <a:cs typeface="Arial" panose="020B0604020202020204" pitchFamily="34" charset="0"/>
            </a:endParaRPr>
          </a:p>
          <a:p>
            <a:endParaRPr lang="en-US" sz="1700" dirty="0"/>
          </a:p>
        </p:txBody>
      </p:sp>
    </p:spTree>
    <p:extLst>
      <p:ext uri="{BB962C8B-B14F-4D97-AF65-F5344CB8AC3E}">
        <p14:creationId xmlns:p14="http://schemas.microsoft.com/office/powerpoint/2010/main" val="240643504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0446B976-7BC0-3ABD-991F-D1C7AA9C38F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Acknowledgements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4AA99B1-3035-FBF4-5E8E-D16B0DB70405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288744" y="1018346"/>
            <a:ext cx="4571287" cy="3569628"/>
          </a:xfrm>
        </p:spPr>
        <p:txBody>
          <a:bodyPr>
            <a:normAutofit fontScale="92500" lnSpcReduction="20000"/>
          </a:bodyPr>
          <a:lstStyle/>
          <a:p>
            <a:r>
              <a:rPr lang="en-GB" sz="1600" dirty="0">
                <a:solidFill>
                  <a:srgbClr val="1F1F1F"/>
                </a:solidFill>
                <a:latin typeface="Arial" panose="020B0604020202020204" pitchFamily="34" charset="0"/>
                <a:ea typeface="Yu Mincho" panose="02020400000000000000" pitchFamily="18" charset="-128"/>
                <a:cs typeface="Arial" panose="020B0604020202020204" pitchFamily="34" charset="0"/>
              </a:rPr>
              <a:t>With thanks to all patients and trial investigators</a:t>
            </a:r>
          </a:p>
          <a:p>
            <a:endParaRPr lang="en-GB" sz="1600" dirty="0">
              <a:solidFill>
                <a:srgbClr val="1F1F1F"/>
              </a:solidFill>
              <a:effectLst/>
              <a:latin typeface="Arial" panose="020B0604020202020204" pitchFamily="34" charset="0"/>
              <a:ea typeface="Yu Mincho" panose="02020400000000000000" pitchFamily="18" charset="-128"/>
              <a:cs typeface="Arial" panose="020B0604020202020204" pitchFamily="34" charset="0"/>
            </a:endParaRPr>
          </a:p>
          <a:p>
            <a:r>
              <a:rPr lang="en-GB" sz="1600" dirty="0">
                <a:solidFill>
                  <a:srgbClr val="1F1F1F"/>
                </a:solidFill>
                <a:effectLst/>
                <a:latin typeface="Arial" panose="020B0604020202020204" pitchFamily="34" charset="0"/>
                <a:ea typeface="Yu Mincho" panose="02020400000000000000" pitchFamily="18" charset="-128"/>
                <a:cs typeface="Arial" panose="020B0604020202020204" pitchFamily="34" charset="0"/>
              </a:rPr>
              <a:t>Funders:</a:t>
            </a:r>
          </a:p>
          <a:p>
            <a:pPr lvl="1"/>
            <a:r>
              <a:rPr lang="en-GB" sz="1300" dirty="0">
                <a:solidFill>
                  <a:srgbClr val="1F1F1F"/>
                </a:solidFill>
                <a:effectLst/>
                <a:latin typeface="Arial" panose="020B0604020202020204" pitchFamily="34" charset="0"/>
                <a:ea typeface="Yu Mincho" panose="02020400000000000000" pitchFamily="18" charset="-128"/>
                <a:cs typeface="Arial" panose="020B0604020202020204" pitchFamily="34" charset="0"/>
              </a:rPr>
              <a:t>Accelerated Access Collaborative (ACC) </a:t>
            </a:r>
          </a:p>
          <a:p>
            <a:pPr lvl="1"/>
            <a:r>
              <a:rPr lang="en-GB" sz="1300" dirty="0" err="1">
                <a:solidFill>
                  <a:srgbClr val="1F1F1F"/>
                </a:solidFill>
                <a:effectLst/>
                <a:latin typeface="Arial" panose="020B0604020202020204" pitchFamily="34" charset="0"/>
                <a:ea typeface="Yu Mincho" panose="02020400000000000000" pitchFamily="18" charset="-128"/>
                <a:cs typeface="Arial" panose="020B0604020202020204" pitchFamily="34" charset="0"/>
              </a:rPr>
              <a:t>NHSx</a:t>
            </a:r>
            <a:endParaRPr lang="en-GB" sz="1300" dirty="0">
              <a:solidFill>
                <a:srgbClr val="1F1F1F"/>
              </a:solidFill>
              <a:effectLst/>
              <a:latin typeface="Arial" panose="020B0604020202020204" pitchFamily="34" charset="0"/>
              <a:ea typeface="Yu Mincho" panose="02020400000000000000" pitchFamily="18" charset="-128"/>
              <a:cs typeface="Arial" panose="020B0604020202020204" pitchFamily="34" charset="0"/>
            </a:endParaRPr>
          </a:p>
          <a:p>
            <a:pPr marL="268287" lvl="1" indent="0">
              <a:buNone/>
            </a:pPr>
            <a:endParaRPr lang="en-GB" sz="1200" dirty="0">
              <a:solidFill>
                <a:srgbClr val="1F1F1F"/>
              </a:solidFill>
              <a:effectLst/>
              <a:latin typeface="Arial" panose="020B0604020202020204" pitchFamily="34" charset="0"/>
              <a:ea typeface="Yu Mincho" panose="02020400000000000000" pitchFamily="18" charset="-128"/>
              <a:cs typeface="Arial" panose="020B0604020202020204" pitchFamily="34" charset="0"/>
            </a:endParaRPr>
          </a:p>
          <a:p>
            <a:r>
              <a:rPr lang="en-GB" sz="1600" dirty="0">
                <a:solidFill>
                  <a:srgbClr val="1F1F1F"/>
                </a:solidFill>
                <a:latin typeface="Arial" panose="020B0604020202020204" pitchFamily="34" charset="0"/>
                <a:ea typeface="Yu Mincho" panose="02020400000000000000" pitchFamily="18" charset="-128"/>
                <a:cs typeface="Arial" panose="020B0604020202020204" pitchFamily="34" charset="0"/>
              </a:rPr>
              <a:t>Sponsor:</a:t>
            </a:r>
          </a:p>
          <a:p>
            <a:pPr lvl="1"/>
            <a:r>
              <a:rPr lang="en-US" sz="1300" dirty="0" err="1">
                <a:latin typeface="Arial" panose="020B0604020202020204" pitchFamily="34" charset="0"/>
                <a:cs typeface="Arial" panose="020B0604020202020204" pitchFamily="34" charset="0"/>
              </a:rPr>
              <a:t>Ultromics</a:t>
            </a:r>
            <a:r>
              <a:rPr lang="en-US" sz="1300" dirty="0">
                <a:latin typeface="Arial" panose="020B0604020202020204" pitchFamily="34" charset="0"/>
                <a:cs typeface="Arial" panose="020B0604020202020204" pitchFamily="34" charset="0"/>
              </a:rPr>
              <a:t> Ltd.</a:t>
            </a:r>
          </a:p>
          <a:p>
            <a:pPr marL="268287" lvl="1" indent="0">
              <a:buNone/>
            </a:pPr>
            <a:r>
              <a:rPr lang="en-US" sz="1300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</a:p>
          <a:p>
            <a:r>
              <a:rPr lang="en-US" sz="1700" dirty="0">
                <a:latin typeface="Arial" panose="020B0604020202020204" pitchFamily="34" charset="0"/>
                <a:cs typeface="Arial" panose="020B0604020202020204" pitchFamily="34" charset="0"/>
              </a:rPr>
              <a:t>Key Collaborators:</a:t>
            </a:r>
          </a:p>
          <a:p>
            <a:pPr lvl="1"/>
            <a:r>
              <a:rPr lang="en-US" sz="1300" dirty="0">
                <a:latin typeface="Arial" panose="020B0604020202020204" pitchFamily="34" charset="0"/>
                <a:cs typeface="Arial" panose="020B0604020202020204" pitchFamily="34" charset="0"/>
              </a:rPr>
              <a:t>Cardiovascular Clinical Research Facility, University of Oxford</a:t>
            </a:r>
          </a:p>
          <a:p>
            <a:pPr lvl="1"/>
            <a:r>
              <a:rPr lang="en-US" sz="1300" dirty="0">
                <a:latin typeface="Arial" panose="020B0604020202020204" pitchFamily="34" charset="0"/>
                <a:cs typeface="Arial" panose="020B0604020202020204" pitchFamily="34" charset="0"/>
              </a:rPr>
              <a:t>National Institute for Health Research, UK</a:t>
            </a:r>
          </a:p>
          <a:p>
            <a:pPr lvl="1"/>
            <a:r>
              <a:rPr lang="en-US" sz="1300" dirty="0">
                <a:latin typeface="Arial" panose="020B0604020202020204" pitchFamily="34" charset="0"/>
                <a:cs typeface="Arial" panose="020B0604020202020204" pitchFamily="34" charset="0"/>
              </a:rPr>
              <a:t>Academic Health Sciences Network, Oxford</a:t>
            </a:r>
          </a:p>
          <a:p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PROTEUS Co-Authors and TSC</a:t>
            </a:r>
            <a:endParaRPr lang="en-US" sz="15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40B55B0-FFC1-A7C8-286E-F2067DED2D8A}"/>
              </a:ext>
            </a:extLst>
          </p:cNvPr>
          <p:cNvSpPr txBox="1"/>
          <p:nvPr/>
        </p:nvSpPr>
        <p:spPr>
          <a:xfrm>
            <a:off x="4750799" y="1018346"/>
            <a:ext cx="4104456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24450" indent="-285750" algn="l" defTabSz="360000" rtl="0" eaLnBrk="1" latinLnBrk="0" hangingPunct="1">
              <a:spcBef>
                <a:spcPct val="20000"/>
              </a:spcBef>
              <a:buClr>
                <a:srgbClr val="C00000"/>
              </a:buClr>
              <a:buFont typeface="Arial" panose="020B0604020202020204" pitchFamily="34" charset="0"/>
              <a:buChar char="•"/>
            </a:pPr>
            <a:r>
              <a:rPr lang="en-GB" sz="15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PROTEUS Trial Sites</a:t>
            </a:r>
            <a:r>
              <a:rPr lang="en-GB" sz="15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:</a:t>
            </a:r>
          </a:p>
          <a:p>
            <a:pPr marL="781650" lvl="1" indent="-285750" defTabSz="360000">
              <a:spcBef>
                <a:spcPct val="20000"/>
              </a:spcBef>
              <a:buClr>
                <a:srgbClr val="C00000"/>
              </a:buClr>
              <a:buFont typeface="Arial" panose="020B0604020202020204" pitchFamily="34" charset="0"/>
              <a:buChar char="•"/>
            </a:pPr>
            <a:r>
              <a:rPr lang="en-GB" sz="9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Wrightington, Wigan and Leigh NHS Foundation Trust</a:t>
            </a:r>
            <a:endParaRPr lang="en-GB" sz="9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781650" lvl="1" indent="-285750" defTabSz="360000">
              <a:spcBef>
                <a:spcPct val="20000"/>
              </a:spcBef>
              <a:buClr>
                <a:srgbClr val="C00000"/>
              </a:buClr>
              <a:buFont typeface="Arial" panose="020B0604020202020204" pitchFamily="34" charset="0"/>
              <a:buChar char="•"/>
            </a:pPr>
            <a:r>
              <a:rPr lang="en-GB" sz="9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Stockport NHS Foundation Trust</a:t>
            </a:r>
            <a:endParaRPr lang="en-GB" sz="9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781650" lvl="1" indent="-285750" defTabSz="360000">
              <a:spcBef>
                <a:spcPct val="20000"/>
              </a:spcBef>
              <a:buClr>
                <a:srgbClr val="C00000"/>
              </a:buClr>
              <a:buFont typeface="Arial" panose="020B0604020202020204" pitchFamily="34" charset="0"/>
              <a:buChar char="•"/>
            </a:pPr>
            <a:r>
              <a:rPr lang="en-GB" sz="9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St George's University Hospitals NHS Foundation Trust</a:t>
            </a:r>
            <a:endParaRPr lang="en-GB" sz="9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781650" lvl="1" indent="-285750" defTabSz="360000">
              <a:spcBef>
                <a:spcPct val="20000"/>
              </a:spcBef>
              <a:buClr>
                <a:srgbClr val="C00000"/>
              </a:buClr>
              <a:buFont typeface="Arial" panose="020B0604020202020204" pitchFamily="34" charset="0"/>
              <a:buChar char="•"/>
            </a:pPr>
            <a:r>
              <a:rPr lang="en-GB" sz="9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Northern Care Alliance NHS Foundation Trust (Oldham)</a:t>
            </a:r>
            <a:endParaRPr lang="en-GB" sz="9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781650" lvl="1" indent="-285750" defTabSz="360000">
              <a:spcBef>
                <a:spcPct val="20000"/>
              </a:spcBef>
              <a:buClr>
                <a:srgbClr val="C00000"/>
              </a:buClr>
              <a:buFont typeface="Arial" panose="020B0604020202020204" pitchFamily="34" charset="0"/>
              <a:buChar char="•"/>
            </a:pPr>
            <a:r>
              <a:rPr lang="en-GB" sz="9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Northern Care Alliance NHS Foundation Trust (Salford)</a:t>
            </a:r>
            <a:endParaRPr lang="en-GB" sz="9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781650" lvl="1" indent="-285750" defTabSz="360000">
              <a:spcBef>
                <a:spcPct val="20000"/>
              </a:spcBef>
              <a:buClr>
                <a:srgbClr val="C00000"/>
              </a:buClr>
              <a:buFont typeface="Arial" panose="020B0604020202020204" pitchFamily="34" charset="0"/>
              <a:buChar char="•"/>
            </a:pPr>
            <a:r>
              <a:rPr lang="en-GB" sz="9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Royal United Hospitals Bath NHS Foundation Trust</a:t>
            </a:r>
          </a:p>
          <a:p>
            <a:pPr marL="781650" lvl="1" indent="-285750" defTabSz="360000">
              <a:spcBef>
                <a:spcPct val="20000"/>
              </a:spcBef>
              <a:buClr>
                <a:srgbClr val="C00000"/>
              </a:buClr>
              <a:buFont typeface="Arial" panose="020B0604020202020204" pitchFamily="34" charset="0"/>
              <a:buChar char="•"/>
            </a:pPr>
            <a:r>
              <a:rPr lang="en-GB" sz="9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Oxford University Hospitals NHS Foundation Trust</a:t>
            </a:r>
          </a:p>
          <a:p>
            <a:pPr marL="781650" lvl="1" indent="-285750" defTabSz="360000">
              <a:spcBef>
                <a:spcPct val="20000"/>
              </a:spcBef>
              <a:buClr>
                <a:srgbClr val="C00000"/>
              </a:buClr>
              <a:buFont typeface="Arial" panose="020B0604020202020204" pitchFamily="34" charset="0"/>
              <a:buChar char="•"/>
            </a:pPr>
            <a:r>
              <a:rPr lang="en-GB" sz="9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Northumbria Healthcare NHS Foundation Trust</a:t>
            </a:r>
          </a:p>
          <a:p>
            <a:pPr marL="781650" lvl="1" indent="-285750" defTabSz="360000">
              <a:spcBef>
                <a:spcPct val="20000"/>
              </a:spcBef>
              <a:buClr>
                <a:srgbClr val="C00000"/>
              </a:buClr>
              <a:buFont typeface="Arial" panose="020B0604020202020204" pitchFamily="34" charset="0"/>
              <a:buChar char="•"/>
            </a:pPr>
            <a:r>
              <a:rPr lang="en-GB" sz="9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Buckinghamshire Healthcare NHS Trust</a:t>
            </a:r>
            <a:endParaRPr lang="en-GB" sz="9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781650" lvl="1" indent="-285750" defTabSz="360000">
              <a:spcBef>
                <a:spcPct val="20000"/>
              </a:spcBef>
              <a:buClr>
                <a:srgbClr val="C00000"/>
              </a:buClr>
              <a:buFont typeface="Arial" panose="020B0604020202020204" pitchFamily="34" charset="0"/>
              <a:buChar char="•"/>
            </a:pPr>
            <a:r>
              <a:rPr lang="en-GB" sz="9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University Hospitals of Leicester NHS Trust</a:t>
            </a:r>
          </a:p>
          <a:p>
            <a:pPr marL="781650" lvl="1" indent="-285750" defTabSz="360000">
              <a:spcBef>
                <a:spcPct val="20000"/>
              </a:spcBef>
              <a:buClr>
                <a:srgbClr val="C00000"/>
              </a:buClr>
              <a:buFont typeface="Arial" panose="020B0604020202020204" pitchFamily="34" charset="0"/>
              <a:buChar char="•"/>
            </a:pPr>
            <a:r>
              <a:rPr lang="en-GB" sz="9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East Suffolk and North Essex NHS Foundation Trust</a:t>
            </a:r>
          </a:p>
          <a:p>
            <a:pPr marL="781650" lvl="1" indent="-285750" defTabSz="360000">
              <a:spcBef>
                <a:spcPct val="20000"/>
              </a:spcBef>
              <a:buClr>
                <a:srgbClr val="C00000"/>
              </a:buClr>
              <a:buFont typeface="Arial" panose="020B0604020202020204" pitchFamily="34" charset="0"/>
              <a:buChar char="•"/>
            </a:pPr>
            <a:r>
              <a:rPr lang="en-GB" sz="9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Blackpool Teaching Hospitals NHS Foundation Trust</a:t>
            </a:r>
          </a:p>
          <a:p>
            <a:pPr marL="781650" lvl="1" indent="-285750" defTabSz="360000">
              <a:spcBef>
                <a:spcPct val="20000"/>
              </a:spcBef>
              <a:buClr>
                <a:srgbClr val="C00000"/>
              </a:buClr>
              <a:buFont typeface="Arial" panose="020B0604020202020204" pitchFamily="34" charset="0"/>
              <a:buChar char="•"/>
            </a:pPr>
            <a:r>
              <a:rPr lang="en-GB" sz="9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Royal Berkshire NHS Foundation Trust</a:t>
            </a:r>
          </a:p>
          <a:p>
            <a:pPr marL="781650" lvl="1" indent="-285750" defTabSz="360000">
              <a:spcBef>
                <a:spcPct val="20000"/>
              </a:spcBef>
              <a:buClr>
                <a:srgbClr val="C00000"/>
              </a:buClr>
              <a:buFont typeface="Arial" panose="020B0604020202020204" pitchFamily="34" charset="0"/>
              <a:buChar char="•"/>
            </a:pPr>
            <a:r>
              <a:rPr lang="en-GB" sz="9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Northampton General Hospital NHS Trust</a:t>
            </a:r>
            <a:endParaRPr lang="en-GB" sz="9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781650" lvl="1" indent="-285750" defTabSz="360000">
              <a:spcBef>
                <a:spcPct val="20000"/>
              </a:spcBef>
              <a:buClr>
                <a:srgbClr val="C00000"/>
              </a:buClr>
              <a:buFont typeface="Arial" panose="020B0604020202020204" pitchFamily="34" charset="0"/>
              <a:buChar char="•"/>
            </a:pPr>
            <a:r>
              <a:rPr lang="en-GB" sz="9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University Hospitals Birmingham NHS Foundation Trust</a:t>
            </a:r>
          </a:p>
          <a:p>
            <a:pPr marL="781650" lvl="1" indent="-285750" defTabSz="360000">
              <a:spcBef>
                <a:spcPct val="20000"/>
              </a:spcBef>
              <a:buClr>
                <a:srgbClr val="C00000"/>
              </a:buClr>
              <a:buFont typeface="Arial" panose="020B0604020202020204" pitchFamily="34" charset="0"/>
              <a:buChar char="•"/>
            </a:pPr>
            <a:r>
              <a:rPr lang="en-GB" sz="9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University Hospitals Coventry and Warwickshire NHS Trust </a:t>
            </a:r>
          </a:p>
          <a:p>
            <a:pPr marL="781650" lvl="1" indent="-285750" defTabSz="360000">
              <a:spcBef>
                <a:spcPct val="20000"/>
              </a:spcBef>
              <a:buClr>
                <a:srgbClr val="C00000"/>
              </a:buClr>
              <a:buFont typeface="Arial" panose="020B0604020202020204" pitchFamily="34" charset="0"/>
              <a:buChar char="•"/>
            </a:pPr>
            <a:r>
              <a:rPr lang="en-GB" sz="9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North West Anglia NHS Foundation Trust</a:t>
            </a:r>
          </a:p>
          <a:p>
            <a:pPr marL="781650" lvl="1" indent="-285750" defTabSz="360000">
              <a:spcBef>
                <a:spcPct val="20000"/>
              </a:spcBef>
              <a:buClr>
                <a:srgbClr val="C00000"/>
              </a:buClr>
              <a:buFont typeface="Arial" panose="020B0604020202020204" pitchFamily="34" charset="0"/>
              <a:buChar char="•"/>
            </a:pPr>
            <a:r>
              <a:rPr lang="en-GB" sz="9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Mid and South Essex NHS Foundation Trust</a:t>
            </a:r>
            <a:endParaRPr lang="en-GB" sz="9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781650" lvl="1" indent="-285750" defTabSz="360000">
              <a:spcBef>
                <a:spcPct val="20000"/>
              </a:spcBef>
              <a:buClr>
                <a:srgbClr val="C00000"/>
              </a:buClr>
              <a:buFont typeface="Arial" panose="020B0604020202020204" pitchFamily="34" charset="0"/>
              <a:buChar char="•"/>
            </a:pPr>
            <a:r>
              <a:rPr lang="en-GB" sz="9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Milton Keynes University Hospital NHS Foundation Trust</a:t>
            </a:r>
            <a:endParaRPr lang="en-GB" sz="9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781650" lvl="1" indent="-285750" defTabSz="360000">
              <a:spcBef>
                <a:spcPct val="20000"/>
              </a:spcBef>
              <a:buClr>
                <a:srgbClr val="C00000"/>
              </a:buClr>
              <a:buFont typeface="Arial" panose="020B0604020202020204" pitchFamily="34" charset="0"/>
              <a:buChar char="•"/>
            </a:pPr>
            <a:r>
              <a:rPr lang="en-GB" sz="9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Great Western Hospital NHS Foundation Trust</a:t>
            </a:r>
            <a:endParaRPr lang="en-US" sz="900" b="1" i="0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0830928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ACC78DE2-CD7C-DEBF-3B95-09CDB56CD2D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Publication – In Press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DFA2C06-4A6A-C01B-C673-D487F7B81E2C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0" y="915566"/>
            <a:ext cx="9144000" cy="3600378"/>
          </a:xfrm>
          <a:solidFill>
            <a:schemeClr val="bg1"/>
          </a:solidFill>
        </p:spPr>
        <p:txBody>
          <a:bodyPr>
            <a:normAutofit fontScale="62500" lnSpcReduction="20000"/>
          </a:bodyPr>
          <a:lstStyle/>
          <a:p>
            <a:endParaRPr lang="en-US" dirty="0"/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pPr marL="0" indent="0">
              <a:buNone/>
            </a:pPr>
            <a:endParaRPr lang="en-US" sz="2400" dirty="0">
              <a:effectLst/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pPr marL="0" indent="0">
              <a:buNone/>
            </a:pPr>
            <a:endParaRPr lang="en-US" dirty="0"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pPr marL="0" indent="0">
              <a:buNone/>
            </a:pPr>
            <a:endParaRPr lang="en-US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2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PROTEUS: </a:t>
            </a:r>
            <a:r>
              <a:rPr lang="en-GB" sz="2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 Prospective Randomised Controlled Trial Evaluating The Use Of Artificial Intelligence in Stress Echocardiography</a:t>
            </a:r>
            <a:endParaRPr lang="en-GB" sz="2600" dirty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GB" sz="1800" dirty="0">
              <a:effectLst/>
              <a:latin typeface="Times New Roman" panose="02020603050405020304" pitchFamily="18" charset="0"/>
              <a:ea typeface="Yu Mincho" panose="02020400000000000000" pitchFamily="18" charset="-128"/>
              <a:cs typeface="Times New Roman" panose="02020603050405020304" pitchFamily="18" charset="0"/>
            </a:endParaRPr>
          </a:p>
          <a:p>
            <a:pPr marL="0" indent="0" algn="just">
              <a:lnSpc>
                <a:spcPct val="120000"/>
              </a:lnSpc>
              <a:spcAft>
                <a:spcPts val="1000"/>
              </a:spcAft>
              <a:buNone/>
            </a:pPr>
            <a:r>
              <a:rPr lang="en-GB" sz="1900" b="0" dirty="0">
                <a:effectLst/>
                <a:latin typeface="Times New Roman" panose="02020603050405020304" pitchFamily="18" charset="0"/>
                <a:ea typeface="Yu Mincho" panose="02020400000000000000" pitchFamily="18" charset="-128"/>
                <a:cs typeface="Times New Roman" panose="02020603050405020304" pitchFamily="18" charset="0"/>
              </a:rPr>
              <a:t>Ross Upton, PhD</a:t>
            </a:r>
            <a:r>
              <a:rPr lang="en-GB" sz="1900" b="0" baseline="30000" dirty="0">
                <a:effectLst/>
                <a:latin typeface="Times New Roman" panose="02020603050405020304" pitchFamily="18" charset="0"/>
                <a:ea typeface="Yu Mincho" panose="02020400000000000000" pitchFamily="18" charset="-128"/>
                <a:cs typeface="Times New Roman" panose="02020603050405020304" pitchFamily="18" charset="0"/>
              </a:rPr>
              <a:t>1,2</a:t>
            </a:r>
            <a:r>
              <a:rPr lang="en-GB" sz="1900" b="0" dirty="0">
                <a:effectLst/>
                <a:latin typeface="Times New Roman" panose="02020603050405020304" pitchFamily="18" charset="0"/>
                <a:ea typeface="Yu Mincho" panose="02020400000000000000" pitchFamily="18" charset="-128"/>
                <a:cs typeface="Times New Roman" panose="02020603050405020304" pitchFamily="18" charset="0"/>
              </a:rPr>
              <a:t>; Ashley P Akerman, PhD</a:t>
            </a:r>
            <a:r>
              <a:rPr lang="en-GB" sz="1900" b="0" baseline="30000" dirty="0">
                <a:effectLst/>
                <a:latin typeface="Times New Roman" panose="02020603050405020304" pitchFamily="18" charset="0"/>
                <a:ea typeface="Yu Mincho" panose="02020400000000000000" pitchFamily="18" charset="-128"/>
                <a:cs typeface="Times New Roman" panose="02020603050405020304" pitchFamily="18" charset="0"/>
              </a:rPr>
              <a:t>2</a:t>
            </a:r>
            <a:r>
              <a:rPr lang="en-GB" sz="1900" b="0" dirty="0">
                <a:effectLst/>
                <a:latin typeface="Times New Roman" panose="02020603050405020304" pitchFamily="18" charset="0"/>
                <a:ea typeface="Yu Mincho" panose="02020400000000000000" pitchFamily="18" charset="-128"/>
                <a:cs typeface="Times New Roman" panose="02020603050405020304" pitchFamily="18" charset="0"/>
              </a:rPr>
              <a:t>; Thomas H Marwick, MBBS, PhD, MPH, TSC chair</a:t>
            </a:r>
            <a:r>
              <a:rPr lang="en-GB" sz="1900" b="0" baseline="30000" dirty="0">
                <a:effectLst/>
                <a:latin typeface="Times New Roman" panose="02020603050405020304" pitchFamily="18" charset="0"/>
                <a:ea typeface="Yu Mincho" panose="02020400000000000000" pitchFamily="18" charset="-128"/>
                <a:cs typeface="Times New Roman" panose="02020603050405020304" pitchFamily="18" charset="0"/>
              </a:rPr>
              <a:t>3</a:t>
            </a:r>
            <a:r>
              <a:rPr lang="en-GB" sz="1900" b="0" dirty="0">
                <a:effectLst/>
                <a:latin typeface="Times New Roman" panose="02020603050405020304" pitchFamily="18" charset="0"/>
                <a:ea typeface="Yu Mincho" panose="02020400000000000000" pitchFamily="18" charset="-128"/>
                <a:cs typeface="Times New Roman" panose="02020603050405020304" pitchFamily="18" charset="0"/>
              </a:rPr>
              <a:t>;</a:t>
            </a:r>
            <a:r>
              <a:rPr lang="en-GB" sz="1900" b="0" baseline="30000" dirty="0">
                <a:effectLst/>
                <a:latin typeface="Times New Roman" panose="02020603050405020304" pitchFamily="18" charset="0"/>
                <a:ea typeface="Yu Mincho" panose="02020400000000000000" pitchFamily="18" charset="-128"/>
                <a:cs typeface="Times New Roman" panose="02020603050405020304" pitchFamily="18" charset="0"/>
              </a:rPr>
              <a:t> </a:t>
            </a:r>
            <a:r>
              <a:rPr lang="en-GB" sz="1900" b="0" dirty="0">
                <a:effectLst/>
                <a:latin typeface="Times New Roman" panose="02020603050405020304" pitchFamily="18" charset="0"/>
                <a:ea typeface="Yu Mincho" panose="02020400000000000000" pitchFamily="18" charset="-128"/>
                <a:cs typeface="Times New Roman" panose="02020603050405020304" pitchFamily="18" charset="0"/>
              </a:rPr>
              <a:t>Casey L Johnson, MSc</a:t>
            </a:r>
            <a:r>
              <a:rPr lang="en-GB" sz="1900" b="0" baseline="30000" dirty="0">
                <a:effectLst/>
                <a:latin typeface="Times New Roman" panose="02020603050405020304" pitchFamily="18" charset="0"/>
                <a:ea typeface="Yu Mincho" panose="02020400000000000000" pitchFamily="18" charset="-128"/>
                <a:cs typeface="Times New Roman" panose="02020603050405020304" pitchFamily="18" charset="0"/>
              </a:rPr>
              <a:t>1</a:t>
            </a:r>
            <a:r>
              <a:rPr lang="en-GB" sz="1900" b="0" dirty="0">
                <a:effectLst/>
                <a:latin typeface="Times New Roman" panose="02020603050405020304" pitchFamily="18" charset="0"/>
                <a:ea typeface="Yu Mincho" panose="02020400000000000000" pitchFamily="18" charset="-128"/>
                <a:cs typeface="Times New Roman" panose="02020603050405020304" pitchFamily="18" charset="0"/>
              </a:rPr>
              <a:t>; Hania </a:t>
            </a:r>
            <a:r>
              <a:rPr lang="en-GB" sz="1900" b="0" dirty="0" err="1">
                <a:effectLst/>
                <a:latin typeface="Times New Roman" panose="02020603050405020304" pitchFamily="18" charset="0"/>
                <a:ea typeface="Yu Mincho" panose="02020400000000000000" pitchFamily="18" charset="-128"/>
                <a:cs typeface="Times New Roman" panose="02020603050405020304" pitchFamily="18" charset="0"/>
              </a:rPr>
              <a:t>Piotrowska</a:t>
            </a:r>
            <a:r>
              <a:rPr lang="en-GB" sz="1900" b="0" dirty="0">
                <a:effectLst/>
                <a:latin typeface="Times New Roman" panose="02020603050405020304" pitchFamily="18" charset="0"/>
                <a:ea typeface="Yu Mincho" panose="02020400000000000000" pitchFamily="18" charset="-128"/>
                <a:cs typeface="Times New Roman" panose="02020603050405020304" pitchFamily="18" charset="0"/>
              </a:rPr>
              <a:t>, BA</a:t>
            </a:r>
            <a:r>
              <a:rPr lang="en-GB" sz="1900" b="0" baseline="30000" dirty="0">
                <a:effectLst/>
                <a:latin typeface="Times New Roman" panose="02020603050405020304" pitchFamily="18" charset="0"/>
                <a:ea typeface="Yu Mincho" panose="02020400000000000000" pitchFamily="18" charset="-128"/>
                <a:cs typeface="Times New Roman" panose="02020603050405020304" pitchFamily="18" charset="0"/>
              </a:rPr>
              <a:t>2</a:t>
            </a:r>
            <a:r>
              <a:rPr lang="en-GB" sz="1900" b="0" dirty="0">
                <a:effectLst/>
                <a:latin typeface="Times New Roman" panose="02020603050405020304" pitchFamily="18" charset="0"/>
                <a:ea typeface="Yu Mincho" panose="02020400000000000000" pitchFamily="18" charset="-128"/>
                <a:cs typeface="Times New Roman" panose="02020603050405020304" pitchFamily="18" charset="0"/>
              </a:rPr>
              <a:t>;</a:t>
            </a:r>
            <a:r>
              <a:rPr lang="en-GB" sz="1900" b="0" baseline="30000" dirty="0">
                <a:effectLst/>
                <a:latin typeface="Times New Roman" panose="02020603050405020304" pitchFamily="18" charset="0"/>
                <a:ea typeface="Yu Mincho" panose="02020400000000000000" pitchFamily="18" charset="-128"/>
                <a:cs typeface="Times New Roman" panose="02020603050405020304" pitchFamily="18" charset="0"/>
              </a:rPr>
              <a:t> </a:t>
            </a:r>
            <a:r>
              <a:rPr lang="en-GB" sz="1900" b="0" dirty="0">
                <a:effectLst/>
                <a:latin typeface="Times New Roman" panose="02020603050405020304" pitchFamily="18" charset="0"/>
                <a:ea typeface="Yu Mincho" panose="02020400000000000000" pitchFamily="18" charset="-128"/>
                <a:cs typeface="Times New Roman" panose="02020603050405020304" pitchFamily="18" charset="0"/>
              </a:rPr>
              <a:t>Mamta </a:t>
            </a:r>
            <a:r>
              <a:rPr lang="en-GB" sz="1900" b="0" dirty="0" err="1">
                <a:effectLst/>
                <a:latin typeface="Times New Roman" panose="02020603050405020304" pitchFamily="18" charset="0"/>
                <a:ea typeface="Yu Mincho" panose="02020400000000000000" pitchFamily="18" charset="-128"/>
                <a:cs typeface="Times New Roman" panose="02020603050405020304" pitchFamily="18" charset="0"/>
              </a:rPr>
              <a:t>Bajre</a:t>
            </a:r>
            <a:r>
              <a:rPr lang="en-GB" sz="1900" b="0" dirty="0">
                <a:effectLst/>
                <a:latin typeface="Times New Roman" panose="02020603050405020304" pitchFamily="18" charset="0"/>
                <a:ea typeface="Yu Mincho" panose="02020400000000000000" pitchFamily="18" charset="-128"/>
                <a:cs typeface="Times New Roman" panose="02020603050405020304" pitchFamily="18" charset="0"/>
              </a:rPr>
              <a:t> MBBS</a:t>
            </a:r>
            <a:r>
              <a:rPr lang="en-GB" sz="1900" b="0" baseline="30000" dirty="0">
                <a:effectLst/>
                <a:latin typeface="Times New Roman" panose="02020603050405020304" pitchFamily="18" charset="0"/>
                <a:ea typeface="Yu Mincho" panose="02020400000000000000" pitchFamily="18" charset="-128"/>
                <a:cs typeface="Times New Roman" panose="02020603050405020304" pitchFamily="18" charset="0"/>
              </a:rPr>
              <a:t>4</a:t>
            </a:r>
            <a:r>
              <a:rPr lang="en-GB" sz="1900" b="0" dirty="0">
                <a:effectLst/>
                <a:latin typeface="Times New Roman" panose="02020603050405020304" pitchFamily="18" charset="0"/>
                <a:ea typeface="Yu Mincho" panose="02020400000000000000" pitchFamily="18" charset="-128"/>
                <a:cs typeface="Times New Roman" panose="02020603050405020304" pitchFamily="18" charset="0"/>
              </a:rPr>
              <a:t>; Maria Breen, PhD</a:t>
            </a:r>
            <a:r>
              <a:rPr lang="en-GB" sz="1900" b="0" baseline="30000" dirty="0">
                <a:effectLst/>
                <a:latin typeface="Times New Roman" panose="02020603050405020304" pitchFamily="18" charset="0"/>
                <a:ea typeface="Yu Mincho" panose="02020400000000000000" pitchFamily="18" charset="-128"/>
                <a:cs typeface="Times New Roman" panose="02020603050405020304" pitchFamily="18" charset="0"/>
              </a:rPr>
              <a:t>2</a:t>
            </a:r>
            <a:r>
              <a:rPr lang="en-GB" sz="1900" b="0" dirty="0">
                <a:effectLst/>
                <a:latin typeface="Times New Roman" panose="02020603050405020304" pitchFamily="18" charset="0"/>
                <a:ea typeface="Yu Mincho" panose="02020400000000000000" pitchFamily="18" charset="-128"/>
                <a:cs typeface="Times New Roman" panose="02020603050405020304" pitchFamily="18" charset="0"/>
              </a:rPr>
              <a:t>; Helen Dawes, PhD</a:t>
            </a:r>
            <a:r>
              <a:rPr lang="en-GB" sz="1900" b="0" baseline="30000" dirty="0">
                <a:effectLst/>
                <a:latin typeface="Times New Roman" panose="02020603050405020304" pitchFamily="18" charset="0"/>
                <a:ea typeface="Yu Mincho" panose="02020400000000000000" pitchFamily="18" charset="-128"/>
                <a:cs typeface="Times New Roman" panose="02020603050405020304" pitchFamily="18" charset="0"/>
              </a:rPr>
              <a:t>5</a:t>
            </a:r>
            <a:r>
              <a:rPr lang="en-GB" sz="1900" b="0" dirty="0">
                <a:effectLst/>
                <a:latin typeface="Times New Roman" panose="02020603050405020304" pitchFamily="18" charset="0"/>
                <a:ea typeface="Yu Mincho" panose="02020400000000000000" pitchFamily="18" charset="-128"/>
                <a:cs typeface="Times New Roman" panose="02020603050405020304" pitchFamily="18" charset="0"/>
              </a:rPr>
              <a:t>; Hakim-Moulay </a:t>
            </a:r>
            <a:r>
              <a:rPr lang="en-GB" sz="1900" b="0" dirty="0" err="1">
                <a:effectLst/>
                <a:latin typeface="Times New Roman" panose="02020603050405020304" pitchFamily="18" charset="0"/>
                <a:ea typeface="Yu Mincho" panose="02020400000000000000" pitchFamily="18" charset="-128"/>
                <a:cs typeface="Times New Roman" panose="02020603050405020304" pitchFamily="18" charset="0"/>
              </a:rPr>
              <a:t>Dehbi</a:t>
            </a:r>
            <a:r>
              <a:rPr lang="en-GB" sz="1900" b="0" dirty="0">
                <a:effectLst/>
                <a:latin typeface="Times New Roman" panose="02020603050405020304" pitchFamily="18" charset="0"/>
                <a:ea typeface="Yu Mincho" panose="02020400000000000000" pitchFamily="18" charset="-128"/>
                <a:cs typeface="Times New Roman" panose="02020603050405020304" pitchFamily="18" charset="0"/>
              </a:rPr>
              <a:t>, PhD</a:t>
            </a:r>
            <a:r>
              <a:rPr lang="en-GB" sz="1900" b="0" baseline="30000" dirty="0">
                <a:effectLst/>
                <a:latin typeface="Times New Roman" panose="02020603050405020304" pitchFamily="18" charset="0"/>
                <a:ea typeface="Yu Mincho" panose="02020400000000000000" pitchFamily="18" charset="-128"/>
                <a:cs typeface="Times New Roman" panose="02020603050405020304" pitchFamily="18" charset="0"/>
              </a:rPr>
              <a:t>6</a:t>
            </a:r>
            <a:r>
              <a:rPr lang="en-GB" sz="1900" b="0" dirty="0">
                <a:effectLst/>
                <a:latin typeface="Times New Roman" panose="02020603050405020304" pitchFamily="18" charset="0"/>
                <a:ea typeface="Yu Mincho" panose="02020400000000000000" pitchFamily="18" charset="-128"/>
                <a:cs typeface="Times New Roman" panose="02020603050405020304" pitchFamily="18" charset="0"/>
              </a:rPr>
              <a:t>; Tine Descamps, PhD</a:t>
            </a:r>
            <a:r>
              <a:rPr lang="en-GB" sz="1900" b="0" baseline="30000" dirty="0">
                <a:effectLst/>
                <a:latin typeface="Times New Roman" panose="02020603050405020304" pitchFamily="18" charset="0"/>
                <a:ea typeface="Yu Mincho" panose="02020400000000000000" pitchFamily="18" charset="-128"/>
                <a:cs typeface="Times New Roman" panose="02020603050405020304" pitchFamily="18" charset="0"/>
              </a:rPr>
              <a:t>2</a:t>
            </a:r>
            <a:r>
              <a:rPr lang="en-GB" sz="1900" b="0" dirty="0">
                <a:effectLst/>
                <a:latin typeface="Times New Roman" panose="02020603050405020304" pitchFamily="18" charset="0"/>
                <a:ea typeface="Yu Mincho" panose="02020400000000000000" pitchFamily="18" charset="-128"/>
                <a:cs typeface="Times New Roman" panose="02020603050405020304" pitchFamily="18" charset="0"/>
              </a:rPr>
              <a:t>; Victoria Harris, PhD, DSMC</a:t>
            </a:r>
            <a:r>
              <a:rPr lang="en-GB" sz="1900" b="0" baseline="30000" dirty="0">
                <a:effectLst/>
                <a:latin typeface="Times New Roman" panose="02020603050405020304" pitchFamily="18" charset="0"/>
                <a:ea typeface="Yu Mincho" panose="02020400000000000000" pitchFamily="18" charset="-128"/>
                <a:cs typeface="Times New Roman" panose="02020603050405020304" pitchFamily="18" charset="0"/>
              </a:rPr>
              <a:t>7</a:t>
            </a:r>
            <a:r>
              <a:rPr lang="en-GB" sz="1900" b="0" dirty="0">
                <a:effectLst/>
                <a:latin typeface="Times New Roman" panose="02020603050405020304" pitchFamily="18" charset="0"/>
                <a:ea typeface="Yu Mincho" panose="02020400000000000000" pitchFamily="18" charset="-128"/>
                <a:cs typeface="Times New Roman" panose="02020603050405020304" pitchFamily="18" charset="0"/>
              </a:rPr>
              <a:t>; Will Hawkes, PhD</a:t>
            </a:r>
            <a:r>
              <a:rPr lang="en-GB" sz="1900" b="0" baseline="30000" dirty="0">
                <a:effectLst/>
                <a:latin typeface="Times New Roman" panose="02020603050405020304" pitchFamily="18" charset="0"/>
                <a:ea typeface="Yu Mincho" panose="02020400000000000000" pitchFamily="18" charset="-128"/>
                <a:cs typeface="Times New Roman" panose="02020603050405020304" pitchFamily="18" charset="0"/>
              </a:rPr>
              <a:t>2</a:t>
            </a:r>
            <a:r>
              <a:rPr lang="en-GB" sz="1900" b="0" dirty="0">
                <a:effectLst/>
                <a:latin typeface="Times New Roman" panose="02020603050405020304" pitchFamily="18" charset="0"/>
                <a:ea typeface="Yu Mincho" panose="02020400000000000000" pitchFamily="18" charset="-128"/>
                <a:cs typeface="Times New Roman" panose="02020603050405020304" pitchFamily="18" charset="0"/>
              </a:rPr>
              <a:t>; Samuel Krasner, BA</a:t>
            </a:r>
            <a:r>
              <a:rPr lang="en-GB" sz="1900" b="0" baseline="30000" dirty="0">
                <a:effectLst/>
                <a:latin typeface="Times New Roman" panose="02020603050405020304" pitchFamily="18" charset="0"/>
                <a:ea typeface="Yu Mincho" panose="02020400000000000000" pitchFamily="18" charset="-128"/>
                <a:cs typeface="Times New Roman" panose="02020603050405020304" pitchFamily="18" charset="0"/>
              </a:rPr>
              <a:t>1</a:t>
            </a:r>
            <a:r>
              <a:rPr lang="en-GB" sz="1900" b="0" dirty="0">
                <a:effectLst/>
                <a:latin typeface="Times New Roman" panose="02020603050405020304" pitchFamily="18" charset="0"/>
                <a:ea typeface="Yu Mincho" panose="02020400000000000000" pitchFamily="18" charset="-128"/>
                <a:cs typeface="Times New Roman" panose="02020603050405020304" pitchFamily="18" charset="0"/>
              </a:rPr>
              <a:t>; Emily Sanderson, MSc</a:t>
            </a:r>
            <a:r>
              <a:rPr lang="en-GB" sz="1900" b="0" baseline="30000" dirty="0">
                <a:effectLst/>
                <a:latin typeface="Times New Roman" panose="02020603050405020304" pitchFamily="18" charset="0"/>
                <a:ea typeface="Yu Mincho" panose="02020400000000000000" pitchFamily="18" charset="-128"/>
                <a:cs typeface="Times New Roman" panose="02020603050405020304" pitchFamily="18" charset="0"/>
              </a:rPr>
              <a:t>2</a:t>
            </a:r>
            <a:r>
              <a:rPr lang="en-GB" sz="1900" b="0" dirty="0">
                <a:effectLst/>
                <a:latin typeface="Times New Roman" panose="02020603050405020304" pitchFamily="18" charset="0"/>
                <a:ea typeface="Yu Mincho" panose="02020400000000000000" pitchFamily="18" charset="-128"/>
                <a:cs typeface="Times New Roman" panose="02020603050405020304" pitchFamily="18" charset="0"/>
              </a:rPr>
              <a:t>; Natalie Savage, PhD</a:t>
            </a:r>
            <a:r>
              <a:rPr lang="en-GB" sz="1900" b="0" baseline="30000" dirty="0">
                <a:effectLst/>
                <a:latin typeface="Times New Roman" panose="02020603050405020304" pitchFamily="18" charset="0"/>
                <a:ea typeface="Yu Mincho" panose="02020400000000000000" pitchFamily="18" charset="-128"/>
                <a:cs typeface="Times New Roman" panose="02020603050405020304" pitchFamily="18" charset="0"/>
              </a:rPr>
              <a:t>1</a:t>
            </a:r>
            <a:r>
              <a:rPr lang="en-GB" sz="1900" b="0" dirty="0">
                <a:effectLst/>
                <a:latin typeface="Times New Roman" panose="02020603050405020304" pitchFamily="18" charset="0"/>
                <a:ea typeface="Yu Mincho" panose="02020400000000000000" pitchFamily="18" charset="-128"/>
                <a:cs typeface="Times New Roman" panose="02020603050405020304" pitchFamily="18" charset="0"/>
              </a:rPr>
              <a:t>; Ben Thompson, PhD</a:t>
            </a:r>
            <a:r>
              <a:rPr lang="en-GB" sz="1900" b="0" baseline="30000" dirty="0">
                <a:effectLst/>
                <a:latin typeface="Times New Roman" panose="02020603050405020304" pitchFamily="18" charset="0"/>
                <a:ea typeface="Yu Mincho" panose="02020400000000000000" pitchFamily="18" charset="-128"/>
                <a:cs typeface="Times New Roman" panose="02020603050405020304" pitchFamily="18" charset="0"/>
              </a:rPr>
              <a:t>2</a:t>
            </a:r>
            <a:r>
              <a:rPr lang="en-GB" sz="1900" b="0" dirty="0">
                <a:effectLst/>
                <a:latin typeface="Times New Roman" panose="02020603050405020304" pitchFamily="18" charset="0"/>
                <a:ea typeface="Yu Mincho" panose="02020400000000000000" pitchFamily="18" charset="-128"/>
                <a:cs typeface="Times New Roman" panose="02020603050405020304" pitchFamily="18" charset="0"/>
              </a:rPr>
              <a:t>; Victoria Williamson, PhD</a:t>
            </a:r>
            <a:r>
              <a:rPr lang="en-GB" sz="1900" b="0" baseline="30000" dirty="0">
                <a:effectLst/>
                <a:latin typeface="Times New Roman" panose="02020603050405020304" pitchFamily="18" charset="0"/>
                <a:ea typeface="Yu Mincho" panose="02020400000000000000" pitchFamily="18" charset="-128"/>
                <a:cs typeface="Times New Roman" panose="02020603050405020304" pitchFamily="18" charset="0"/>
              </a:rPr>
              <a:t>8</a:t>
            </a:r>
            <a:r>
              <a:rPr lang="en-GB" sz="1900" b="0" dirty="0">
                <a:effectLst/>
                <a:latin typeface="Times New Roman" panose="02020603050405020304" pitchFamily="18" charset="0"/>
                <a:ea typeface="Yu Mincho" panose="02020400000000000000" pitchFamily="18" charset="-128"/>
                <a:cs typeface="Times New Roman" panose="02020603050405020304" pitchFamily="18" charset="0"/>
              </a:rPr>
              <a:t>; William Woodward, BSc</a:t>
            </a:r>
            <a:r>
              <a:rPr lang="en-GB" sz="1900" b="0" baseline="30000" dirty="0">
                <a:effectLst/>
                <a:latin typeface="Times New Roman" panose="02020603050405020304" pitchFamily="18" charset="0"/>
                <a:ea typeface="Yu Mincho" panose="02020400000000000000" pitchFamily="18" charset="-128"/>
                <a:cs typeface="Times New Roman" panose="02020603050405020304" pitchFamily="18" charset="0"/>
              </a:rPr>
              <a:t>1</a:t>
            </a:r>
            <a:r>
              <a:rPr lang="en-GB" sz="1900" b="0" dirty="0">
                <a:effectLst/>
                <a:latin typeface="Times New Roman" panose="02020603050405020304" pitchFamily="18" charset="0"/>
                <a:ea typeface="Yu Mincho" panose="02020400000000000000" pitchFamily="18" charset="-128"/>
                <a:cs typeface="Times New Roman" panose="02020603050405020304" pitchFamily="18" charset="0"/>
              </a:rPr>
              <a:t>; Rizwan Sarwar, MRCP</a:t>
            </a:r>
            <a:r>
              <a:rPr lang="en-GB" sz="1900" b="0" baseline="30000" dirty="0">
                <a:effectLst/>
                <a:latin typeface="Times New Roman" panose="02020603050405020304" pitchFamily="18" charset="0"/>
                <a:ea typeface="Yu Mincho" panose="02020400000000000000" pitchFamily="18" charset="-128"/>
                <a:cs typeface="Times New Roman" panose="02020603050405020304" pitchFamily="18" charset="0"/>
              </a:rPr>
              <a:t>2</a:t>
            </a:r>
            <a:r>
              <a:rPr lang="en-GB" sz="1900" b="0" dirty="0">
                <a:effectLst/>
                <a:latin typeface="Times New Roman" panose="02020603050405020304" pitchFamily="18" charset="0"/>
                <a:ea typeface="Yu Mincho" panose="02020400000000000000" pitchFamily="18" charset="-128"/>
                <a:cs typeface="Times New Roman" panose="02020603050405020304" pitchFamily="18" charset="0"/>
              </a:rPr>
              <a:t>; Jamie O’Driscoll, PhD</a:t>
            </a:r>
            <a:r>
              <a:rPr lang="en-GB" sz="1900" b="0" baseline="30000" dirty="0">
                <a:effectLst/>
                <a:latin typeface="Times New Roman" panose="02020603050405020304" pitchFamily="18" charset="0"/>
                <a:ea typeface="Yu Mincho" panose="02020400000000000000" pitchFamily="18" charset="-128"/>
                <a:cs typeface="Times New Roman" panose="02020603050405020304" pitchFamily="18" charset="0"/>
              </a:rPr>
              <a:t>9,10</a:t>
            </a:r>
            <a:r>
              <a:rPr lang="en-GB" sz="1900" b="0" dirty="0">
                <a:effectLst/>
                <a:latin typeface="Times New Roman" panose="02020603050405020304" pitchFamily="18" charset="0"/>
                <a:ea typeface="Yu Mincho" panose="02020400000000000000" pitchFamily="18" charset="-128"/>
                <a:cs typeface="Times New Roman" panose="02020603050405020304" pitchFamily="18" charset="0"/>
              </a:rPr>
              <a:t>; Rajan Sharma, MD</a:t>
            </a:r>
            <a:r>
              <a:rPr lang="en-GB" sz="1900" b="0" baseline="30000" dirty="0">
                <a:effectLst/>
                <a:latin typeface="Times New Roman" panose="02020603050405020304" pitchFamily="18" charset="0"/>
                <a:ea typeface="Yu Mincho" panose="02020400000000000000" pitchFamily="18" charset="-128"/>
                <a:cs typeface="Times New Roman" panose="02020603050405020304" pitchFamily="18" charset="0"/>
              </a:rPr>
              <a:t>10</a:t>
            </a:r>
            <a:r>
              <a:rPr lang="en-GB" sz="1900" b="0" dirty="0">
                <a:effectLst/>
                <a:latin typeface="Times New Roman" panose="02020603050405020304" pitchFamily="18" charset="0"/>
                <a:ea typeface="Yu Mincho" panose="02020400000000000000" pitchFamily="18" charset="-128"/>
                <a:cs typeface="Times New Roman" panose="02020603050405020304" pitchFamily="18" charset="0"/>
              </a:rPr>
              <a:t>; Virginia </a:t>
            </a:r>
            <a:r>
              <a:rPr lang="en-GB" sz="1900" b="0" dirty="0" err="1">
                <a:effectLst/>
                <a:latin typeface="Times New Roman" panose="02020603050405020304" pitchFamily="18" charset="0"/>
                <a:ea typeface="Yu Mincho" panose="02020400000000000000" pitchFamily="18" charset="-128"/>
                <a:cs typeface="Times New Roman" panose="02020603050405020304" pitchFamily="18" charset="0"/>
              </a:rPr>
              <a:t>Chiocchia</a:t>
            </a:r>
            <a:r>
              <a:rPr lang="en-GB" sz="1900" b="0" dirty="0">
                <a:effectLst/>
                <a:latin typeface="Times New Roman" panose="02020603050405020304" pitchFamily="18" charset="0"/>
                <a:ea typeface="Yu Mincho" panose="02020400000000000000" pitchFamily="18" charset="-128"/>
                <a:cs typeface="Times New Roman" panose="02020603050405020304" pitchFamily="18" charset="0"/>
              </a:rPr>
              <a:t>, PhD, DSMC</a:t>
            </a:r>
            <a:r>
              <a:rPr lang="en-GB" sz="1900" b="0" baseline="30000" dirty="0">
                <a:effectLst/>
                <a:latin typeface="Times New Roman" panose="02020603050405020304" pitchFamily="18" charset="0"/>
                <a:ea typeface="Yu Mincho" panose="02020400000000000000" pitchFamily="18" charset="-128"/>
                <a:cs typeface="Times New Roman" panose="02020603050405020304" pitchFamily="18" charset="0"/>
              </a:rPr>
              <a:t>11</a:t>
            </a:r>
            <a:r>
              <a:rPr lang="en-GB" sz="1900" b="0" dirty="0">
                <a:effectLst/>
                <a:latin typeface="Times New Roman" panose="02020603050405020304" pitchFamily="18" charset="0"/>
                <a:ea typeface="Yu Mincho" panose="02020400000000000000" pitchFamily="18" charset="-128"/>
                <a:cs typeface="Times New Roman" panose="02020603050405020304" pitchFamily="18" charset="0"/>
              </a:rPr>
              <a:t>; Steffen E Petersen, MD, DSMC</a:t>
            </a:r>
            <a:r>
              <a:rPr lang="en-GB" sz="1900" b="0" baseline="30000" dirty="0">
                <a:effectLst/>
                <a:latin typeface="Times New Roman" panose="02020603050405020304" pitchFamily="18" charset="0"/>
                <a:ea typeface="Yu Mincho" panose="02020400000000000000" pitchFamily="18" charset="-128"/>
                <a:cs typeface="Times New Roman" panose="02020603050405020304" pitchFamily="18" charset="0"/>
              </a:rPr>
              <a:t>12,13</a:t>
            </a:r>
            <a:r>
              <a:rPr lang="en-GB" sz="1900" b="0" dirty="0">
                <a:effectLst/>
                <a:latin typeface="Times New Roman" panose="02020603050405020304" pitchFamily="18" charset="0"/>
                <a:ea typeface="Yu Mincho" panose="02020400000000000000" pitchFamily="18" charset="-128"/>
                <a:cs typeface="Times New Roman" panose="02020603050405020304" pitchFamily="18" charset="0"/>
              </a:rPr>
              <a:t>; Elena Frangou, PhD, TSC</a:t>
            </a:r>
            <a:r>
              <a:rPr lang="en-GB" sz="1900" b="0" baseline="30000" dirty="0">
                <a:effectLst/>
                <a:latin typeface="Times New Roman" panose="02020603050405020304" pitchFamily="18" charset="0"/>
                <a:ea typeface="Yu Mincho" panose="02020400000000000000" pitchFamily="18" charset="-128"/>
                <a:cs typeface="Times New Roman" panose="02020603050405020304" pitchFamily="18" charset="0"/>
              </a:rPr>
              <a:t>14</a:t>
            </a:r>
            <a:r>
              <a:rPr lang="en-GB" sz="1900" b="0" dirty="0">
                <a:effectLst/>
                <a:latin typeface="Times New Roman" panose="02020603050405020304" pitchFamily="18" charset="0"/>
                <a:ea typeface="Yu Mincho" panose="02020400000000000000" pitchFamily="18" charset="-128"/>
                <a:cs typeface="Times New Roman" panose="02020603050405020304" pitchFamily="18" charset="0"/>
              </a:rPr>
              <a:t>; Ged Ridgway, PhD, TSC</a:t>
            </a:r>
            <a:r>
              <a:rPr lang="en-GB" sz="1900" b="0" baseline="30000" dirty="0">
                <a:effectLst/>
                <a:latin typeface="Times New Roman" panose="02020603050405020304" pitchFamily="18" charset="0"/>
                <a:ea typeface="Yu Mincho" panose="02020400000000000000" pitchFamily="18" charset="-128"/>
                <a:cs typeface="Times New Roman" panose="02020603050405020304" pitchFamily="18" charset="0"/>
              </a:rPr>
              <a:t>15</a:t>
            </a:r>
            <a:r>
              <a:rPr lang="en-GB" sz="1900" b="0" dirty="0">
                <a:effectLst/>
                <a:latin typeface="Times New Roman" panose="02020603050405020304" pitchFamily="18" charset="0"/>
                <a:ea typeface="Yu Mincho" panose="02020400000000000000" pitchFamily="18" charset="-128"/>
                <a:cs typeface="Times New Roman" panose="02020603050405020304" pitchFamily="18" charset="0"/>
              </a:rPr>
              <a:t>; Sanjeev Bhattacharyya, MD, TSC</a:t>
            </a:r>
            <a:r>
              <a:rPr lang="en-GB" sz="1900" b="0" baseline="30000" dirty="0">
                <a:effectLst/>
                <a:latin typeface="Times New Roman" panose="02020603050405020304" pitchFamily="18" charset="0"/>
                <a:ea typeface="Yu Mincho" panose="02020400000000000000" pitchFamily="18" charset="-128"/>
                <a:cs typeface="Times New Roman" panose="02020603050405020304" pitchFamily="18" charset="0"/>
              </a:rPr>
              <a:t>12</a:t>
            </a:r>
            <a:r>
              <a:rPr lang="en-GB" sz="1900" b="0" dirty="0">
                <a:effectLst/>
                <a:latin typeface="Times New Roman" panose="02020603050405020304" pitchFamily="18" charset="0"/>
                <a:ea typeface="Yu Mincho" panose="02020400000000000000" pitchFamily="18" charset="-128"/>
                <a:cs typeface="Times New Roman" panose="02020603050405020304" pitchFamily="18" charset="0"/>
              </a:rPr>
              <a:t>; David P Ripley, PhD, TSC</a:t>
            </a:r>
            <a:r>
              <a:rPr lang="en-GB" sz="1900" b="0" baseline="30000" dirty="0">
                <a:effectLst/>
                <a:latin typeface="Times New Roman" panose="02020603050405020304" pitchFamily="18" charset="0"/>
                <a:ea typeface="Yu Mincho" panose="02020400000000000000" pitchFamily="18" charset="-128"/>
                <a:cs typeface="Times New Roman" panose="02020603050405020304" pitchFamily="18" charset="0"/>
              </a:rPr>
              <a:t>16</a:t>
            </a:r>
            <a:r>
              <a:rPr lang="en-GB" sz="1900" b="0" dirty="0">
                <a:effectLst/>
                <a:latin typeface="Times New Roman" panose="02020603050405020304" pitchFamily="18" charset="0"/>
                <a:ea typeface="Yu Mincho" panose="02020400000000000000" pitchFamily="18" charset="-128"/>
                <a:cs typeface="Times New Roman" panose="02020603050405020304" pitchFamily="18" charset="0"/>
              </a:rPr>
              <a:t>; Gary Woodward, PhD</a:t>
            </a:r>
            <a:r>
              <a:rPr lang="en-GB" sz="1900" b="0" baseline="30000" dirty="0">
                <a:effectLst/>
                <a:latin typeface="Times New Roman" panose="02020603050405020304" pitchFamily="18" charset="0"/>
                <a:ea typeface="Yu Mincho" panose="02020400000000000000" pitchFamily="18" charset="-128"/>
                <a:cs typeface="Times New Roman" panose="02020603050405020304" pitchFamily="18" charset="0"/>
              </a:rPr>
              <a:t>2</a:t>
            </a:r>
            <a:r>
              <a:rPr lang="en-GB" sz="1900" b="0" dirty="0">
                <a:effectLst/>
                <a:latin typeface="Times New Roman" panose="02020603050405020304" pitchFamily="18" charset="0"/>
                <a:ea typeface="Yu Mincho" panose="02020400000000000000" pitchFamily="18" charset="-128"/>
                <a:cs typeface="Times New Roman" panose="02020603050405020304" pitchFamily="18" charset="0"/>
              </a:rPr>
              <a:t>*; Paul Leeson, MB, PhD</a:t>
            </a:r>
            <a:r>
              <a:rPr lang="en-GB" sz="1900" b="0" baseline="30000" dirty="0">
                <a:effectLst/>
                <a:latin typeface="Times New Roman" panose="02020603050405020304" pitchFamily="18" charset="0"/>
                <a:ea typeface="Yu Mincho" panose="02020400000000000000" pitchFamily="18" charset="-128"/>
                <a:cs typeface="Times New Roman" panose="02020603050405020304" pitchFamily="18" charset="0"/>
              </a:rPr>
              <a:t>1,2</a:t>
            </a:r>
            <a:r>
              <a:rPr lang="en-GB" sz="1900" b="0" dirty="0">
                <a:effectLst/>
                <a:latin typeface="Times New Roman" panose="02020603050405020304" pitchFamily="18" charset="0"/>
                <a:ea typeface="Yu Mincho" panose="02020400000000000000" pitchFamily="18" charset="-128"/>
                <a:cs typeface="Times New Roman" panose="02020603050405020304" pitchFamily="18" charset="0"/>
              </a:rPr>
              <a:t>* on behalf of the PROTEUS Investigators</a:t>
            </a:r>
            <a:endParaRPr lang="en-US" sz="1900" b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F98381E-E78A-E16F-37C9-63AA9F872E2D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3177" t="27763" r="-3177" b="3471"/>
          <a:stretch/>
        </p:blipFill>
        <p:spPr>
          <a:xfrm>
            <a:off x="35496" y="987574"/>
            <a:ext cx="2520280" cy="1090492"/>
          </a:xfrm>
          <a:prstGeom prst="rect">
            <a:avLst/>
          </a:prstGeom>
        </p:spPr>
      </p:pic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0AE1677A-B90E-C3DB-08D8-142226273770}"/>
              </a:ext>
            </a:extLst>
          </p:cNvPr>
          <p:cNvCxnSpPr/>
          <p:nvPr/>
        </p:nvCxnSpPr>
        <p:spPr>
          <a:xfrm>
            <a:off x="0" y="2283718"/>
            <a:ext cx="9324528" cy="0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4428524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8379467-758D-49AF-9F9E-1C26E651381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Background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19A5A98-297F-4C9F-846A-FA7A7E3FD8DE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324617" y="987574"/>
            <a:ext cx="7631757" cy="3890434"/>
          </a:xfrm>
        </p:spPr>
        <p:txBody>
          <a:bodyPr>
            <a:normAutofit/>
          </a:bodyPr>
          <a:lstStyle/>
          <a:p>
            <a:r>
              <a:rPr lang="en-GB" sz="1700" dirty="0">
                <a:effectLst/>
                <a:latin typeface="Arial" panose="020B0604020202020204" pitchFamily="34" charset="0"/>
                <a:ea typeface="Yu Mincho" panose="02020400000000000000" pitchFamily="18" charset="-128"/>
                <a:cs typeface="Arial" panose="020B0604020202020204" pitchFamily="34" charset="0"/>
              </a:rPr>
              <a:t>Artificial intelligence (AI) applied to cardiovascular imaging, has been proposed to augment clinical decision-making</a:t>
            </a:r>
          </a:p>
          <a:p>
            <a:endParaRPr lang="en-GB" sz="1700" dirty="0">
              <a:effectLst/>
              <a:latin typeface="Arial" panose="020B0604020202020204" pitchFamily="34" charset="0"/>
              <a:ea typeface="Yu Mincho" panose="02020400000000000000" pitchFamily="18" charset="-128"/>
              <a:cs typeface="Arial" panose="020B0604020202020204" pitchFamily="34" charset="0"/>
            </a:endParaRPr>
          </a:p>
          <a:p>
            <a:r>
              <a:rPr lang="en-GB" sz="1700" dirty="0">
                <a:effectLst/>
                <a:latin typeface="Arial" panose="020B0604020202020204" pitchFamily="34" charset="0"/>
                <a:ea typeface="Yu Mincho" panose="02020400000000000000" pitchFamily="18" charset="-128"/>
                <a:cs typeface="Arial" panose="020B0604020202020204" pitchFamily="34" charset="0"/>
              </a:rPr>
              <a:t>However, none have been evaluated in a multi-</a:t>
            </a:r>
            <a:r>
              <a:rPr lang="en-GB" sz="1700" dirty="0" err="1">
                <a:effectLst/>
                <a:latin typeface="Arial" panose="020B0604020202020204" pitchFamily="34" charset="0"/>
                <a:ea typeface="Yu Mincho" panose="02020400000000000000" pitchFamily="18" charset="-128"/>
                <a:cs typeface="Arial" panose="020B0604020202020204" pitchFamily="34" charset="0"/>
              </a:rPr>
              <a:t>center</a:t>
            </a:r>
            <a:r>
              <a:rPr lang="en-GB" sz="1700" dirty="0">
                <a:effectLst/>
                <a:latin typeface="Arial" panose="020B0604020202020204" pitchFamily="34" charset="0"/>
                <a:ea typeface="Yu Mincho" panose="02020400000000000000" pitchFamily="18" charset="-128"/>
                <a:cs typeface="Arial" panose="020B0604020202020204" pitchFamily="34" charset="0"/>
              </a:rPr>
              <a:t>, prospective randomized controlled trial that examines impact on patient care pathway outcomes</a:t>
            </a:r>
          </a:p>
          <a:p>
            <a:endParaRPr lang="en-GB" sz="1700" dirty="0">
              <a:effectLst/>
              <a:latin typeface="Arial" panose="020B0604020202020204" pitchFamily="34" charset="0"/>
              <a:ea typeface="Yu Mincho" panose="02020400000000000000" pitchFamily="18" charset="-128"/>
              <a:cs typeface="Arial" panose="020B0604020202020204" pitchFamily="34" charset="0"/>
            </a:endParaRPr>
          </a:p>
          <a:p>
            <a:r>
              <a:rPr lang="en-GB" sz="1700" dirty="0">
                <a:effectLst/>
                <a:latin typeface="Arial" panose="020B0604020202020204" pitchFamily="34" charset="0"/>
                <a:ea typeface="Yu Mincho" panose="02020400000000000000" pitchFamily="18" charset="-128"/>
              </a:rPr>
              <a:t>PROTEUS was designed to test, in real-world practice, whether AI interpretation of stress echocardiography augments clinician selection of patients for angiography</a:t>
            </a:r>
            <a:endParaRPr lang="en-US" sz="1700" dirty="0"/>
          </a:p>
        </p:txBody>
      </p:sp>
    </p:spTree>
    <p:extLst>
      <p:ext uri="{BB962C8B-B14F-4D97-AF65-F5344CB8AC3E}">
        <p14:creationId xmlns:p14="http://schemas.microsoft.com/office/powerpoint/2010/main" val="172063768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exte 1">
            <a:extLst>
              <a:ext uri="{FF2B5EF4-FFF2-40B4-BE49-F238E27FC236}">
                <a16:creationId xmlns:a16="http://schemas.microsoft.com/office/drawing/2014/main" id="{C2E3A9A4-76F8-6C47-B859-3D618D5064C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fr-FR" dirty="0"/>
              <a:t>Background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F6CD2CAC-B4A4-F34A-968A-832FBD91A239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323850" y="915566"/>
            <a:ext cx="4968230" cy="3672408"/>
          </a:xfrm>
        </p:spPr>
        <p:txBody>
          <a:bodyPr>
            <a:normAutofit/>
          </a:bodyPr>
          <a:lstStyle/>
          <a:p>
            <a:r>
              <a:rPr lang="en-GB" sz="1700" dirty="0">
                <a:effectLst/>
                <a:latin typeface="Arial" panose="020B0604020202020204" pitchFamily="34" charset="0"/>
                <a:ea typeface="Yu Mincho" panose="02020400000000000000" pitchFamily="18" charset="-128"/>
              </a:rPr>
              <a:t>In coronary artery disease, clinicians rely on non-invasive imaging to identify disease</a:t>
            </a:r>
            <a:r>
              <a:rPr lang="en-GB" sz="1700" dirty="0">
                <a:latin typeface="Arial" panose="020B0604020202020204" pitchFamily="34" charset="0"/>
                <a:ea typeface="Yu Mincho" panose="02020400000000000000" pitchFamily="18" charset="-128"/>
              </a:rPr>
              <a:t> </a:t>
            </a:r>
            <a:r>
              <a:rPr lang="en-GB" sz="1700" dirty="0">
                <a:effectLst/>
                <a:latin typeface="Arial" panose="020B0604020202020204" pitchFamily="34" charset="0"/>
                <a:ea typeface="Yu Mincho" panose="02020400000000000000" pitchFamily="18" charset="-128"/>
              </a:rPr>
              <a:t>and select a management approach</a:t>
            </a:r>
            <a:endParaRPr lang="en-GB" sz="1700" dirty="0">
              <a:latin typeface="Arial" panose="020B0604020202020204" pitchFamily="34" charset="0"/>
              <a:ea typeface="Yu Mincho" panose="02020400000000000000" pitchFamily="18" charset="-128"/>
            </a:endParaRPr>
          </a:p>
          <a:p>
            <a:endParaRPr lang="en-GB" sz="1700" dirty="0">
              <a:latin typeface="Arial" panose="020B0604020202020204" pitchFamily="34" charset="0"/>
              <a:ea typeface="Yu Mincho" panose="02020400000000000000" pitchFamily="18" charset="-128"/>
            </a:endParaRPr>
          </a:p>
          <a:p>
            <a:r>
              <a:rPr lang="en-GB" sz="1700" dirty="0">
                <a:effectLst/>
                <a:latin typeface="Arial" panose="020B0604020202020204" pitchFamily="34" charset="0"/>
                <a:ea typeface="Yu Mincho" panose="02020400000000000000" pitchFamily="18" charset="-128"/>
              </a:rPr>
              <a:t>Stress echo is one of the most common tests but relies on visual qualitative assessment</a:t>
            </a:r>
            <a:endParaRPr lang="en-GB" sz="1700" dirty="0">
              <a:latin typeface="Arial" panose="020B0604020202020204" pitchFamily="34" charset="0"/>
              <a:ea typeface="Yu Mincho" panose="02020400000000000000" pitchFamily="18" charset="-128"/>
            </a:endParaRPr>
          </a:p>
          <a:p>
            <a:pPr marL="0" indent="0">
              <a:buNone/>
            </a:pPr>
            <a:endParaRPr lang="en-GB" sz="1700" dirty="0">
              <a:latin typeface="Arial" panose="020B0604020202020204" pitchFamily="34" charset="0"/>
              <a:ea typeface="Yu Mincho" panose="02020400000000000000" pitchFamily="18" charset="-128"/>
            </a:endParaRPr>
          </a:p>
          <a:p>
            <a:r>
              <a:rPr lang="en-GB" sz="1700" dirty="0">
                <a:effectLst/>
                <a:latin typeface="Arial" panose="020B0604020202020204" pitchFamily="34" charset="0"/>
                <a:ea typeface="Yu Mincho" panose="02020400000000000000" pitchFamily="18" charset="-128"/>
              </a:rPr>
              <a:t>Previously, we reported the development of an AI device trained to identify patients with severe coronary artery disease fro</a:t>
            </a:r>
            <a:r>
              <a:rPr lang="en-GB" sz="1700" dirty="0">
                <a:latin typeface="Arial" panose="020B0604020202020204" pitchFamily="34" charset="0"/>
                <a:ea typeface="Yu Mincho" panose="02020400000000000000" pitchFamily="18" charset="-128"/>
              </a:rPr>
              <a:t>m stress echo images</a:t>
            </a:r>
            <a:endParaRPr lang="fr-FR" sz="17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4700C74-9549-D463-F3BE-FA5B228DF193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19513" r="5521"/>
          <a:stretch/>
        </p:blipFill>
        <p:spPr>
          <a:xfrm>
            <a:off x="5364088" y="1455626"/>
            <a:ext cx="3779912" cy="22755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736690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6BA6703-8358-6F01-F970-2B176EB2ACD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Background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928EA55-0535-1603-213E-1458FF5C3B86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323234" y="1203598"/>
            <a:ext cx="4625678" cy="3168352"/>
          </a:xfrm>
        </p:spPr>
        <p:txBody>
          <a:bodyPr>
            <a:normAutofit/>
          </a:bodyPr>
          <a:lstStyle/>
          <a:p>
            <a:r>
              <a:rPr lang="en-US" sz="1700" dirty="0">
                <a:latin typeface="Arial" panose="020B0604020202020204" pitchFamily="34" charset="0"/>
                <a:cs typeface="Arial" panose="020B0604020202020204" pitchFamily="34" charset="0"/>
              </a:rPr>
              <a:t>The AI device is a supervised machine learning classifier utilizing novel geometric features that capture LV motion between rest and stress</a:t>
            </a:r>
          </a:p>
          <a:p>
            <a:pPr marL="0" indent="0">
              <a:buNone/>
            </a:pPr>
            <a:endParaRPr lang="en-US" sz="17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700" dirty="0">
                <a:latin typeface="Arial" panose="020B0604020202020204" pitchFamily="34" charset="0"/>
                <a:cs typeface="Arial" panose="020B0604020202020204" pitchFamily="34" charset="0"/>
              </a:rPr>
              <a:t>The AI device demonstrated excellent performance and improved less experienced clinicians to the level of expert clinicians in a reader study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D841D52-EACD-B4A6-4115-330B0405482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230" t="12081" r="5875" b="12142"/>
          <a:stretch/>
        </p:blipFill>
        <p:spPr>
          <a:xfrm>
            <a:off x="5220072" y="487753"/>
            <a:ext cx="3456384" cy="41679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701255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8571DB2-080E-0B24-A9FF-D447AA6AC58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Methods – Study Design and Participants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721B557-D8C2-5B48-A976-41903C817D55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323850" y="915566"/>
            <a:ext cx="5976342" cy="3890434"/>
          </a:xfrm>
        </p:spPr>
        <p:txBody>
          <a:bodyPr>
            <a:normAutofit fontScale="92500"/>
          </a:bodyPr>
          <a:lstStyle/>
          <a:p>
            <a:r>
              <a:rPr lang="en-GB" sz="1800" dirty="0">
                <a:effectLst/>
                <a:latin typeface="Arial" panose="020B0604020202020204" pitchFamily="34" charset="0"/>
                <a:ea typeface="Yu Mincho" panose="02020400000000000000" pitchFamily="18" charset="-128"/>
              </a:rPr>
              <a:t>PROTEUS was a multi-</a:t>
            </a:r>
            <a:r>
              <a:rPr lang="en-GB" sz="1800" dirty="0" err="1">
                <a:effectLst/>
                <a:latin typeface="Arial" panose="020B0604020202020204" pitchFamily="34" charset="0"/>
                <a:ea typeface="Yu Mincho" panose="02020400000000000000" pitchFamily="18" charset="-128"/>
              </a:rPr>
              <a:t>center</a:t>
            </a:r>
            <a:r>
              <a:rPr lang="en-GB" sz="1800" dirty="0">
                <a:effectLst/>
                <a:latin typeface="Arial" panose="020B0604020202020204" pitchFamily="34" charset="0"/>
                <a:ea typeface="Yu Mincho" panose="02020400000000000000" pitchFamily="18" charset="-128"/>
              </a:rPr>
              <a:t>, randomized controlled trial in adults undergoing a clinically indicated stress echocardiogram to assess inducible ischemia from 20 NHS sites across the UK</a:t>
            </a:r>
          </a:p>
          <a:p>
            <a:endParaRPr lang="en-GB" sz="1800" dirty="0">
              <a:effectLst/>
              <a:latin typeface="Arial" panose="020B0604020202020204" pitchFamily="34" charset="0"/>
              <a:ea typeface="Yu Mincho" panose="02020400000000000000" pitchFamily="18" charset="-128"/>
            </a:endParaRPr>
          </a:p>
          <a:p>
            <a:r>
              <a:rPr lang="en-GB" sz="1800" dirty="0">
                <a:effectLst/>
                <a:latin typeface="Arial" panose="020B0604020202020204" pitchFamily="34" charset="0"/>
                <a:ea typeface="Yu Mincho" panose="02020400000000000000" pitchFamily="18" charset="-128"/>
              </a:rPr>
              <a:t>Inclusion Criteria:</a:t>
            </a:r>
          </a:p>
          <a:p>
            <a:pPr lvl="1"/>
            <a:r>
              <a:rPr lang="en-GB" sz="1300" dirty="0">
                <a:effectLst/>
                <a:latin typeface="Arial" panose="020B0604020202020204" pitchFamily="34" charset="0"/>
                <a:ea typeface="Yu Mincho" panose="02020400000000000000" pitchFamily="18" charset="-128"/>
              </a:rPr>
              <a:t>Adult males and females referred for a stress echo for investigation of ischemic heart disease</a:t>
            </a:r>
            <a:endParaRPr lang="en-GB" sz="1800" dirty="0">
              <a:latin typeface="Arial" panose="020B0604020202020204" pitchFamily="34" charset="0"/>
              <a:ea typeface="Yu Mincho" panose="02020400000000000000" pitchFamily="18" charset="-128"/>
            </a:endParaRPr>
          </a:p>
          <a:p>
            <a:r>
              <a:rPr lang="en-GB" sz="1800" dirty="0">
                <a:effectLst/>
                <a:latin typeface="Arial" panose="020B0604020202020204" pitchFamily="34" charset="0"/>
                <a:ea typeface="Yu Mincho" panose="02020400000000000000" pitchFamily="18" charset="-128"/>
              </a:rPr>
              <a:t>Exclusion criteria: </a:t>
            </a:r>
          </a:p>
          <a:p>
            <a:pPr lvl="1"/>
            <a:r>
              <a:rPr lang="en-GB" sz="1300" dirty="0">
                <a:effectLst/>
                <a:latin typeface="Arial" panose="020B0604020202020204" pitchFamily="34" charset="0"/>
                <a:ea typeface="Yu Mincho" panose="02020400000000000000" pitchFamily="18" charset="-128"/>
              </a:rPr>
              <a:t>(</a:t>
            </a:r>
            <a:r>
              <a:rPr lang="en-GB" sz="1300" dirty="0" err="1">
                <a:effectLst/>
                <a:latin typeface="Arial" panose="020B0604020202020204" pitchFamily="34" charset="0"/>
                <a:ea typeface="Yu Mincho" panose="02020400000000000000" pitchFamily="18" charset="-128"/>
              </a:rPr>
              <a:t>i</a:t>
            </a:r>
            <a:r>
              <a:rPr lang="en-GB" sz="1300" dirty="0">
                <a:effectLst/>
                <a:latin typeface="Arial" panose="020B0604020202020204" pitchFamily="34" charset="0"/>
                <a:ea typeface="Yu Mincho" panose="02020400000000000000" pitchFamily="18" charset="-128"/>
              </a:rPr>
              <a:t>) patients with more than moderate valvular heart disease</a:t>
            </a:r>
          </a:p>
          <a:p>
            <a:pPr lvl="1"/>
            <a:r>
              <a:rPr lang="en-GB" sz="1300" dirty="0">
                <a:effectLst/>
                <a:latin typeface="Arial" panose="020B0604020202020204" pitchFamily="34" charset="0"/>
                <a:ea typeface="Yu Mincho" panose="02020400000000000000" pitchFamily="18" charset="-128"/>
              </a:rPr>
              <a:t>(ii) left ventricular outflow tract obstruction</a:t>
            </a:r>
          </a:p>
          <a:p>
            <a:pPr lvl="1"/>
            <a:r>
              <a:rPr lang="en-GB" sz="1300" dirty="0">
                <a:effectLst/>
                <a:latin typeface="Arial" panose="020B0604020202020204" pitchFamily="34" charset="0"/>
                <a:ea typeface="Yu Mincho" panose="02020400000000000000" pitchFamily="18" charset="-128"/>
              </a:rPr>
              <a:t>(iii) significant co-morbidities with expected life-expectancy of under 12 months</a:t>
            </a:r>
          </a:p>
          <a:p>
            <a:pPr lvl="1"/>
            <a:r>
              <a:rPr lang="en-GB" sz="1300" dirty="0">
                <a:effectLst/>
                <a:latin typeface="Arial" panose="020B0604020202020204" pitchFamily="34" charset="0"/>
                <a:ea typeface="Yu Mincho" panose="02020400000000000000" pitchFamily="18" charset="-128"/>
              </a:rPr>
              <a:t>(iv) previous coronary artery bypass graft or other cardiac surgery</a:t>
            </a:r>
          </a:p>
          <a:p>
            <a:pPr lvl="1"/>
            <a:r>
              <a:rPr lang="en-GB" sz="1300" dirty="0">
                <a:effectLst/>
                <a:latin typeface="Arial" panose="020B0604020202020204" pitchFamily="34" charset="0"/>
                <a:ea typeface="Yu Mincho" panose="02020400000000000000" pitchFamily="18" charset="-128"/>
              </a:rPr>
              <a:t>(v) congenital or inherited myocardial disease</a:t>
            </a:r>
            <a:endParaRPr lang="en-US" sz="1300" dirty="0"/>
          </a:p>
        </p:txBody>
      </p:sp>
      <p:pic>
        <p:nvPicPr>
          <p:cNvPr id="4" name="Picture 3" descr="A map of the united kingdom&#10;&#10;Description automatically generated">
            <a:extLst>
              <a:ext uri="{FF2B5EF4-FFF2-40B4-BE49-F238E27FC236}">
                <a16:creationId xmlns:a16="http://schemas.microsoft.com/office/drawing/2014/main" id="{F213FB44-1D4C-6D57-40C9-1D34D49EA75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375" t="2160" r="23774" b="1"/>
          <a:stretch/>
        </p:blipFill>
        <p:spPr>
          <a:xfrm>
            <a:off x="6300192" y="1142284"/>
            <a:ext cx="2592288" cy="33746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186490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36A6A400-AB94-C35D-B10E-93700C2E3C2E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Methods – Randomization and Procedures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1F4796A-7ADD-45E8-2B3A-C0F53B808355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323690" y="995535"/>
            <a:ext cx="5472286" cy="3672408"/>
          </a:xfrm>
        </p:spPr>
        <p:txBody>
          <a:bodyPr>
            <a:normAutofit/>
          </a:bodyPr>
          <a:lstStyle/>
          <a:p>
            <a:r>
              <a:rPr lang="en-GB" sz="1700" dirty="0">
                <a:effectLst/>
                <a:latin typeface="Arial" panose="020B0604020202020204" pitchFamily="34" charset="0"/>
                <a:ea typeface="Yu Mincho" panose="02020400000000000000" pitchFamily="18" charset="-128"/>
              </a:rPr>
              <a:t>Patients were randomly assigned to either standard decision-making (Control), or AI-augmented decision-making (Intervention)</a:t>
            </a:r>
          </a:p>
          <a:p>
            <a:pPr marL="0" indent="0">
              <a:buNone/>
            </a:pPr>
            <a:endParaRPr lang="en-GB" sz="1700" dirty="0">
              <a:latin typeface="Arial" panose="020B0604020202020204" pitchFamily="34" charset="0"/>
              <a:ea typeface="Yu Mincho" panose="02020400000000000000" pitchFamily="18" charset="-128"/>
            </a:endParaRPr>
          </a:p>
          <a:p>
            <a:r>
              <a:rPr lang="en-GB" sz="1700" dirty="0">
                <a:effectLst/>
                <a:latin typeface="Arial" panose="020B0604020202020204" pitchFamily="34" charset="0"/>
                <a:ea typeface="Yu Mincho" panose="02020400000000000000" pitchFamily="18" charset="-128"/>
              </a:rPr>
              <a:t>Patients in Control underwent stress echocardiography per local healthcare protocols</a:t>
            </a:r>
            <a:endParaRPr lang="en-GB" sz="1700" dirty="0">
              <a:latin typeface="Arial" panose="020B0604020202020204" pitchFamily="34" charset="0"/>
              <a:ea typeface="Yu Mincho" panose="02020400000000000000" pitchFamily="18" charset="-128"/>
            </a:endParaRPr>
          </a:p>
          <a:p>
            <a:pPr marL="0" indent="0">
              <a:buNone/>
            </a:pPr>
            <a:endParaRPr lang="en-GB" sz="1700" dirty="0">
              <a:latin typeface="Arial" panose="020B0604020202020204" pitchFamily="34" charset="0"/>
              <a:ea typeface="Yu Mincho" panose="02020400000000000000" pitchFamily="18" charset="-128"/>
            </a:endParaRPr>
          </a:p>
          <a:p>
            <a:r>
              <a:rPr lang="en-GB" sz="1700" dirty="0">
                <a:latin typeface="Arial" panose="020B0604020202020204" pitchFamily="34" charset="0"/>
                <a:ea typeface="Yu Mincho" panose="02020400000000000000" pitchFamily="18" charset="-128"/>
              </a:rPr>
              <a:t>Patients in </a:t>
            </a:r>
            <a:r>
              <a:rPr lang="en-GB" sz="1700" dirty="0">
                <a:effectLst/>
                <a:latin typeface="Arial" panose="020B0604020202020204" pitchFamily="34" charset="0"/>
                <a:ea typeface="Yu Mincho" panose="02020400000000000000" pitchFamily="18" charset="-128"/>
              </a:rPr>
              <a:t>Intervention also underwent stress echocardiography, but images were sent for additional assessment by the AI device</a:t>
            </a:r>
            <a:endParaRPr lang="en-US" sz="1700" dirty="0"/>
          </a:p>
        </p:txBody>
      </p:sp>
      <p:pic>
        <p:nvPicPr>
          <p:cNvPr id="5" name="Picture 4" descr="A screenshot of a computer&#10;&#10;Description automatically generated">
            <a:extLst>
              <a:ext uri="{FF2B5EF4-FFF2-40B4-BE49-F238E27FC236}">
                <a16:creationId xmlns:a16="http://schemas.microsoft.com/office/drawing/2014/main" id="{6353539A-1B58-B36E-1C91-9BB0B5CF80D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177"/>
          <a:stretch/>
        </p:blipFill>
        <p:spPr>
          <a:xfrm>
            <a:off x="6084168" y="2859782"/>
            <a:ext cx="2649220" cy="1728192"/>
          </a:xfrm>
          <a:prstGeom prst="rect">
            <a:avLst/>
          </a:prstGeom>
        </p:spPr>
      </p:pic>
      <p:pic>
        <p:nvPicPr>
          <p:cNvPr id="6" name="Picture 5" descr="A screenshot of a computer&#10;&#10;Description automatically generated">
            <a:extLst>
              <a:ext uri="{FF2B5EF4-FFF2-40B4-BE49-F238E27FC236}">
                <a16:creationId xmlns:a16="http://schemas.microsoft.com/office/drawing/2014/main" id="{6FDC499E-2F7D-48D6-8162-C1701BE068B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508"/>
          <a:stretch/>
        </p:blipFill>
        <p:spPr>
          <a:xfrm>
            <a:off x="6084168" y="945342"/>
            <a:ext cx="2649220" cy="16264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461819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69F119AE-43A5-58C7-94F4-2973D490403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Methods – Endpoints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6A89943-006B-8038-D67D-B7CDBE4B8B09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324618" y="913564"/>
            <a:ext cx="7632700" cy="3674410"/>
          </a:xfrm>
        </p:spPr>
        <p:txBody>
          <a:bodyPr>
            <a:normAutofit fontScale="92500" lnSpcReduction="10000"/>
          </a:bodyPr>
          <a:lstStyle/>
          <a:p>
            <a:r>
              <a:rPr lang="en-GB" sz="1800" dirty="0">
                <a:effectLst/>
                <a:latin typeface="Arial" panose="020B0604020202020204" pitchFamily="34" charset="0"/>
                <a:ea typeface="Yu Mincho" panose="02020400000000000000" pitchFamily="18" charset="-128"/>
                <a:cs typeface="Arial" panose="020B0604020202020204" pitchFamily="34" charset="0"/>
              </a:rPr>
              <a:t>All patients were followed up for six-months after stress echocardiography and their record adjudicated by a committee of cardiologists</a:t>
            </a:r>
          </a:p>
          <a:p>
            <a:endParaRPr lang="en-GB" sz="1800" dirty="0">
              <a:effectLst/>
              <a:latin typeface="Arial" panose="020B0604020202020204" pitchFamily="34" charset="0"/>
              <a:ea typeface="Yu Mincho" panose="02020400000000000000" pitchFamily="18" charset="-128"/>
              <a:cs typeface="Arial" panose="020B0604020202020204" pitchFamily="34" charset="0"/>
            </a:endParaRPr>
          </a:p>
          <a:p>
            <a:r>
              <a:rPr lang="en-GB" sz="1800" u="sng" dirty="0">
                <a:latin typeface="Arial" panose="020B0604020202020204" pitchFamily="34" charset="0"/>
                <a:ea typeface="Yu Mincho" panose="02020400000000000000" pitchFamily="18" charset="-128"/>
                <a:cs typeface="Arial" panose="020B0604020202020204" pitchFamily="34" charset="0"/>
              </a:rPr>
              <a:t>P</a:t>
            </a:r>
            <a:r>
              <a:rPr lang="en-GB" sz="1800" u="sng" dirty="0">
                <a:effectLst/>
                <a:latin typeface="Arial" panose="020B0604020202020204" pitchFamily="34" charset="0"/>
                <a:ea typeface="Yu Mincho" panose="02020400000000000000" pitchFamily="18" charset="-128"/>
                <a:cs typeface="Arial" panose="020B0604020202020204" pitchFamily="34" charset="0"/>
              </a:rPr>
              <a:t>rimary endpoint</a:t>
            </a:r>
          </a:p>
          <a:p>
            <a:pPr lvl="1"/>
            <a:r>
              <a:rPr lang="en-GB" sz="1600" dirty="0">
                <a:effectLst/>
                <a:latin typeface="Arial" panose="020B0604020202020204" pitchFamily="34" charset="0"/>
                <a:ea typeface="Yu Mincho" panose="02020400000000000000" pitchFamily="18" charset="-128"/>
              </a:rPr>
              <a:t>Evidence of severe coronary disease in patients referred for angiography following stress echo or evidence of an event within six-months </a:t>
            </a:r>
          </a:p>
          <a:p>
            <a:pPr lvl="1"/>
            <a:r>
              <a:rPr lang="en-GB" sz="1600" dirty="0">
                <a:latin typeface="Arial" panose="020B0604020202020204" pitchFamily="34" charset="0"/>
                <a:ea typeface="Yu Mincho" panose="02020400000000000000" pitchFamily="18" charset="-128"/>
                <a:cs typeface="Arial" panose="020B0604020202020204" pitchFamily="34" charset="0"/>
              </a:rPr>
              <a:t>T</a:t>
            </a:r>
            <a:r>
              <a:rPr lang="en-GB" sz="1600" dirty="0">
                <a:effectLst/>
                <a:latin typeface="Arial" panose="020B0604020202020204" pitchFamily="34" charset="0"/>
                <a:ea typeface="Yu Mincho" panose="02020400000000000000" pitchFamily="18" charset="-128"/>
                <a:cs typeface="Arial" panose="020B0604020202020204" pitchFamily="34" charset="0"/>
              </a:rPr>
              <a:t>esting non-inferiority of clinician decision (AUROC) in Intervention compared to Control </a:t>
            </a:r>
          </a:p>
          <a:p>
            <a:pPr lvl="1"/>
            <a:r>
              <a:rPr lang="en-GB" sz="1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Non-inferiority was accepted when the lower bound of the 95% confidence interval of the AUROC difference between Intervention and Control did not surpass -0.05</a:t>
            </a:r>
            <a:r>
              <a:rPr lang="en-GB" sz="16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GB" sz="1600" dirty="0">
              <a:effectLst/>
              <a:latin typeface="Arial" panose="020B0604020202020204" pitchFamily="34" charset="0"/>
              <a:ea typeface="Yu Mincho" panose="02020400000000000000" pitchFamily="18" charset="-128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GB" sz="1800" dirty="0">
              <a:latin typeface="Arial" panose="020B0604020202020204" pitchFamily="34" charset="0"/>
              <a:ea typeface="Yu Mincho" panose="02020400000000000000" pitchFamily="18" charset="-128"/>
              <a:cs typeface="Arial" panose="020B0604020202020204" pitchFamily="34" charset="0"/>
            </a:endParaRPr>
          </a:p>
          <a:p>
            <a:r>
              <a:rPr lang="en-GB" sz="1800" dirty="0">
                <a:latin typeface="Arial" panose="020B0604020202020204" pitchFamily="34" charset="0"/>
                <a:ea typeface="Yu Mincho" panose="02020400000000000000" pitchFamily="18" charset="-128"/>
                <a:cs typeface="Arial" panose="020B0604020202020204" pitchFamily="34" charset="0"/>
              </a:rPr>
              <a:t>S</a:t>
            </a:r>
            <a:r>
              <a:rPr lang="en-GB" sz="1800" dirty="0">
                <a:effectLst/>
                <a:latin typeface="Arial" panose="020B0604020202020204" pitchFamily="34" charset="0"/>
                <a:ea typeface="Yu Mincho" panose="02020400000000000000" pitchFamily="18" charset="-128"/>
                <a:cs typeface="Arial" panose="020B0604020202020204" pitchFamily="34" charset="0"/>
              </a:rPr>
              <a:t>econdary analyses examined non-inferiority in pre-specified subgroups where interpretation is known to be more challenging</a:t>
            </a:r>
          </a:p>
        </p:txBody>
      </p:sp>
    </p:spTree>
    <p:extLst>
      <p:ext uri="{BB962C8B-B14F-4D97-AF65-F5344CB8AC3E}">
        <p14:creationId xmlns:p14="http://schemas.microsoft.com/office/powerpoint/2010/main" val="205123323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0446B976-7BC0-3ABD-991F-D1C7AA9C38F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Results – Baseline Characteristics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F040E2BC-A9C3-AA6A-2354-F3C5CF6DE307}"/>
              </a:ext>
            </a:extLst>
          </p:cNvPr>
          <p:cNvGraphicFramePr>
            <a:graphicFrameLocks noGrp="1"/>
          </p:cNvGraphicFramePr>
          <p:nvPr>
            <p:ph sz="quarter" idx="11"/>
            <p:extLst>
              <p:ext uri="{D42A27DB-BD31-4B8C-83A1-F6EECF244321}">
                <p14:modId xmlns:p14="http://schemas.microsoft.com/office/powerpoint/2010/main" val="3201960411"/>
              </p:ext>
            </p:extLst>
          </p:nvPr>
        </p:nvGraphicFramePr>
        <p:xfrm>
          <a:off x="3275856" y="771550"/>
          <a:ext cx="5473773" cy="391668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824591">
                  <a:extLst>
                    <a:ext uri="{9D8B030D-6E8A-4147-A177-3AD203B41FA5}">
                      <a16:colId xmlns:a16="http://schemas.microsoft.com/office/drawing/2014/main" val="544750516"/>
                    </a:ext>
                  </a:extLst>
                </a:gridCol>
                <a:gridCol w="1824591">
                  <a:extLst>
                    <a:ext uri="{9D8B030D-6E8A-4147-A177-3AD203B41FA5}">
                      <a16:colId xmlns:a16="http://schemas.microsoft.com/office/drawing/2014/main" val="2146168950"/>
                    </a:ext>
                  </a:extLst>
                </a:gridCol>
                <a:gridCol w="1824591">
                  <a:extLst>
                    <a:ext uri="{9D8B030D-6E8A-4147-A177-3AD203B41FA5}">
                      <a16:colId xmlns:a16="http://schemas.microsoft.com/office/drawing/2014/main" val="3173825930"/>
                    </a:ext>
                  </a:extLst>
                </a:gridCol>
              </a:tblGrid>
              <a:tr h="198537">
                <a:tc>
                  <a:txBody>
                    <a:bodyPr/>
                    <a:lstStyle/>
                    <a:p>
                      <a:pPr algn="l">
                        <a:lnSpc>
                          <a:spcPct val="200000"/>
                        </a:lnSpc>
                        <a:spcAft>
                          <a:spcPts val="800"/>
                        </a:spcAft>
                      </a:pPr>
                      <a:r>
                        <a:rPr lang="en-GB" sz="1000" dirty="0">
                          <a:effectLst/>
                        </a:rPr>
                        <a:t>Characteristic</a:t>
                      </a:r>
                      <a:endParaRPr lang="en-GB" sz="1000" dirty="0">
                        <a:effectLst/>
                        <a:latin typeface="Arial" panose="020B0604020202020204" pitchFamily="34" charset="0"/>
                        <a:ea typeface="Yu Mincho" panose="02020400000000000000" pitchFamily="18" charset="-128"/>
                        <a:cs typeface="Arial" panose="020B0604020202020204" pitchFamily="34" charset="0"/>
                      </a:endParaRPr>
                    </a:p>
                  </a:txBody>
                  <a:tcPr marL="39842" marR="3984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800"/>
                        </a:spcAft>
                      </a:pPr>
                      <a:r>
                        <a:rPr lang="en-GB" sz="1000" dirty="0">
                          <a:effectLst/>
                        </a:rPr>
                        <a:t>Control (N= 1175)</a:t>
                      </a:r>
                      <a:endParaRPr lang="en-GB" sz="1000" dirty="0">
                        <a:effectLst/>
                        <a:latin typeface="Arial" panose="020B0604020202020204" pitchFamily="34" charset="0"/>
                        <a:ea typeface="Yu Mincho" panose="02020400000000000000" pitchFamily="18" charset="-128"/>
                        <a:cs typeface="Arial" panose="020B0604020202020204" pitchFamily="34" charset="0"/>
                      </a:endParaRPr>
                    </a:p>
                  </a:txBody>
                  <a:tcPr marL="39842" marR="3984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800"/>
                        </a:spcAft>
                      </a:pPr>
                      <a:r>
                        <a:rPr lang="en-GB" sz="1000" dirty="0">
                          <a:effectLst/>
                        </a:rPr>
                        <a:t>Intervention (N= 1166)</a:t>
                      </a:r>
                      <a:endParaRPr lang="en-GB" sz="1000" dirty="0">
                        <a:effectLst/>
                        <a:latin typeface="Arial" panose="020B0604020202020204" pitchFamily="34" charset="0"/>
                        <a:ea typeface="Yu Mincho" panose="02020400000000000000" pitchFamily="18" charset="-128"/>
                        <a:cs typeface="Arial" panose="020B0604020202020204" pitchFamily="34" charset="0"/>
                      </a:endParaRPr>
                    </a:p>
                  </a:txBody>
                  <a:tcPr marL="39842" marR="39842" marT="0" marB="0"/>
                </a:tc>
                <a:extLst>
                  <a:ext uri="{0D108BD9-81ED-4DB2-BD59-A6C34878D82A}">
                    <a16:rowId xmlns:a16="http://schemas.microsoft.com/office/drawing/2014/main" val="4035067619"/>
                  </a:ext>
                </a:extLst>
              </a:tr>
              <a:tr h="198537">
                <a:tc>
                  <a:txBody>
                    <a:bodyPr/>
                    <a:lstStyle/>
                    <a:p>
                      <a:pPr algn="l">
                        <a:lnSpc>
                          <a:spcPct val="200000"/>
                        </a:lnSpc>
                        <a:spcAft>
                          <a:spcPts val="800"/>
                        </a:spcAft>
                      </a:pPr>
                      <a:r>
                        <a:rPr lang="en-GB" sz="1000">
                          <a:effectLst/>
                        </a:rPr>
                        <a:t>Female (%)</a:t>
                      </a:r>
                      <a:endParaRPr lang="en-GB" sz="1000">
                        <a:effectLst/>
                        <a:latin typeface="Arial" panose="020B0604020202020204" pitchFamily="34" charset="0"/>
                        <a:ea typeface="Yu Mincho" panose="02020400000000000000" pitchFamily="18" charset="-128"/>
                        <a:cs typeface="Arial" panose="020B0604020202020204" pitchFamily="34" charset="0"/>
                      </a:endParaRPr>
                    </a:p>
                  </a:txBody>
                  <a:tcPr marL="39842" marR="3984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800"/>
                        </a:spcAft>
                      </a:pPr>
                      <a:r>
                        <a:rPr lang="en-GB" sz="1000" dirty="0">
                          <a:effectLst/>
                        </a:rPr>
                        <a:t>503 (45.40)</a:t>
                      </a:r>
                      <a:endParaRPr lang="en-GB" sz="1000" dirty="0">
                        <a:effectLst/>
                        <a:latin typeface="Arial" panose="020B0604020202020204" pitchFamily="34" charset="0"/>
                        <a:ea typeface="Yu Mincho" panose="02020400000000000000" pitchFamily="18" charset="-128"/>
                        <a:cs typeface="Arial" panose="020B0604020202020204" pitchFamily="34" charset="0"/>
                      </a:endParaRPr>
                    </a:p>
                  </a:txBody>
                  <a:tcPr marL="39842" marR="3984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800"/>
                        </a:spcAft>
                      </a:pPr>
                      <a:r>
                        <a:rPr lang="en-GB" sz="1000" dirty="0">
                          <a:effectLst/>
                        </a:rPr>
                        <a:t>493 (44.62)</a:t>
                      </a:r>
                      <a:endParaRPr lang="en-GB" sz="1000" dirty="0">
                        <a:effectLst/>
                        <a:latin typeface="Arial" panose="020B0604020202020204" pitchFamily="34" charset="0"/>
                        <a:ea typeface="Yu Mincho" panose="02020400000000000000" pitchFamily="18" charset="-128"/>
                        <a:cs typeface="Arial" panose="020B0604020202020204" pitchFamily="34" charset="0"/>
                      </a:endParaRPr>
                    </a:p>
                  </a:txBody>
                  <a:tcPr marL="39842" marR="39842" marT="0" marB="0"/>
                </a:tc>
                <a:extLst>
                  <a:ext uri="{0D108BD9-81ED-4DB2-BD59-A6C34878D82A}">
                    <a16:rowId xmlns:a16="http://schemas.microsoft.com/office/drawing/2014/main" val="3321705319"/>
                  </a:ext>
                </a:extLst>
              </a:tr>
              <a:tr h="198537">
                <a:tc>
                  <a:txBody>
                    <a:bodyPr/>
                    <a:lstStyle/>
                    <a:p>
                      <a:pPr algn="l">
                        <a:lnSpc>
                          <a:spcPct val="200000"/>
                        </a:lnSpc>
                        <a:spcAft>
                          <a:spcPts val="800"/>
                        </a:spcAft>
                      </a:pPr>
                      <a:r>
                        <a:rPr lang="en-GB" sz="1000">
                          <a:effectLst/>
                        </a:rPr>
                        <a:t>Age – years (IQR)</a:t>
                      </a:r>
                      <a:endParaRPr lang="en-GB" sz="1000">
                        <a:effectLst/>
                        <a:latin typeface="Arial" panose="020B0604020202020204" pitchFamily="34" charset="0"/>
                        <a:ea typeface="Yu Mincho" panose="02020400000000000000" pitchFamily="18" charset="-128"/>
                        <a:cs typeface="Arial" panose="020B0604020202020204" pitchFamily="34" charset="0"/>
                      </a:endParaRPr>
                    </a:p>
                  </a:txBody>
                  <a:tcPr marL="39842" marR="3984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800"/>
                        </a:spcAft>
                      </a:pPr>
                      <a:r>
                        <a:rPr lang="en-GB" sz="1000" dirty="0">
                          <a:effectLst/>
                        </a:rPr>
                        <a:t>63.47 (12.24)</a:t>
                      </a:r>
                      <a:endParaRPr lang="en-GB" sz="1000" dirty="0">
                        <a:effectLst/>
                        <a:latin typeface="Arial" panose="020B0604020202020204" pitchFamily="34" charset="0"/>
                        <a:ea typeface="Yu Mincho" panose="02020400000000000000" pitchFamily="18" charset="-128"/>
                        <a:cs typeface="Arial" panose="020B0604020202020204" pitchFamily="34" charset="0"/>
                      </a:endParaRPr>
                    </a:p>
                  </a:txBody>
                  <a:tcPr marL="39842" marR="3984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800"/>
                        </a:spcAft>
                      </a:pPr>
                      <a:r>
                        <a:rPr lang="en-GB" sz="1000">
                          <a:effectLst/>
                        </a:rPr>
                        <a:t>63.88 (12.01)</a:t>
                      </a:r>
                      <a:endParaRPr lang="en-GB" sz="1000">
                        <a:effectLst/>
                        <a:latin typeface="Arial" panose="020B0604020202020204" pitchFamily="34" charset="0"/>
                        <a:ea typeface="Yu Mincho" panose="02020400000000000000" pitchFamily="18" charset="-128"/>
                        <a:cs typeface="Arial" panose="020B0604020202020204" pitchFamily="34" charset="0"/>
                      </a:endParaRPr>
                    </a:p>
                  </a:txBody>
                  <a:tcPr marL="39842" marR="39842" marT="0" marB="0"/>
                </a:tc>
                <a:extLst>
                  <a:ext uri="{0D108BD9-81ED-4DB2-BD59-A6C34878D82A}">
                    <a16:rowId xmlns:a16="http://schemas.microsoft.com/office/drawing/2014/main" val="1734141220"/>
                  </a:ext>
                </a:extLst>
              </a:tr>
              <a:tr h="198537">
                <a:tc>
                  <a:txBody>
                    <a:bodyPr/>
                    <a:lstStyle/>
                    <a:p>
                      <a:pPr algn="l">
                        <a:lnSpc>
                          <a:spcPct val="200000"/>
                        </a:lnSpc>
                        <a:spcAft>
                          <a:spcPts val="800"/>
                        </a:spcAft>
                      </a:pPr>
                      <a:r>
                        <a:rPr lang="en-GB" sz="1000" dirty="0">
                          <a:effectLst/>
                        </a:rPr>
                        <a:t>BMI – kg/m</a:t>
                      </a:r>
                      <a:r>
                        <a:rPr lang="en-GB" sz="1000" baseline="30000" dirty="0">
                          <a:effectLst/>
                        </a:rPr>
                        <a:t>2</a:t>
                      </a:r>
                      <a:r>
                        <a:rPr lang="en-GB" sz="1000" dirty="0">
                          <a:effectLst/>
                        </a:rPr>
                        <a:t> (IQR)</a:t>
                      </a:r>
                      <a:endParaRPr lang="en-GB" sz="1000" dirty="0">
                        <a:effectLst/>
                        <a:latin typeface="Arial" panose="020B0604020202020204" pitchFamily="34" charset="0"/>
                        <a:ea typeface="Yu Mincho" panose="02020400000000000000" pitchFamily="18" charset="-128"/>
                        <a:cs typeface="Arial" panose="020B0604020202020204" pitchFamily="34" charset="0"/>
                      </a:endParaRPr>
                    </a:p>
                  </a:txBody>
                  <a:tcPr marL="39842" marR="3984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800"/>
                        </a:spcAft>
                      </a:pPr>
                      <a:r>
                        <a:rPr lang="en-GB" sz="1000">
                          <a:effectLst/>
                        </a:rPr>
                        <a:t>28.83 (5.89)</a:t>
                      </a:r>
                      <a:endParaRPr lang="en-GB" sz="1000">
                        <a:effectLst/>
                        <a:latin typeface="Arial" panose="020B0604020202020204" pitchFamily="34" charset="0"/>
                        <a:ea typeface="Yu Mincho" panose="02020400000000000000" pitchFamily="18" charset="-128"/>
                        <a:cs typeface="Arial" panose="020B0604020202020204" pitchFamily="34" charset="0"/>
                      </a:endParaRPr>
                    </a:p>
                  </a:txBody>
                  <a:tcPr marL="39842" marR="3984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800"/>
                        </a:spcAft>
                      </a:pPr>
                      <a:r>
                        <a:rPr lang="en-GB" sz="1000" dirty="0">
                          <a:effectLst/>
                        </a:rPr>
                        <a:t>28.75 (5.64)</a:t>
                      </a:r>
                      <a:endParaRPr lang="en-GB" sz="1000" dirty="0">
                        <a:effectLst/>
                        <a:latin typeface="Arial" panose="020B0604020202020204" pitchFamily="34" charset="0"/>
                        <a:ea typeface="Yu Mincho" panose="02020400000000000000" pitchFamily="18" charset="-128"/>
                        <a:cs typeface="Arial" panose="020B0604020202020204" pitchFamily="34" charset="0"/>
                      </a:endParaRPr>
                    </a:p>
                  </a:txBody>
                  <a:tcPr marL="39842" marR="39842" marT="0" marB="0"/>
                </a:tc>
                <a:extLst>
                  <a:ext uri="{0D108BD9-81ED-4DB2-BD59-A6C34878D82A}">
                    <a16:rowId xmlns:a16="http://schemas.microsoft.com/office/drawing/2014/main" val="35226941"/>
                  </a:ext>
                </a:extLst>
              </a:tr>
              <a:tr h="198537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000" dirty="0">
                          <a:effectLst/>
                        </a:rPr>
                        <a:t>White (%)</a:t>
                      </a:r>
                      <a:endParaRPr lang="en-GB" sz="1000" dirty="0">
                        <a:effectLst/>
                        <a:latin typeface="Arial" panose="020B0604020202020204" pitchFamily="34" charset="0"/>
                        <a:ea typeface="Yu Mincho" panose="02020400000000000000" pitchFamily="18" charset="-128"/>
                        <a:cs typeface="Arial" panose="020B0604020202020204" pitchFamily="34" charset="0"/>
                      </a:endParaRPr>
                    </a:p>
                  </a:txBody>
                  <a:tcPr marL="39842" marR="3984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800"/>
                        </a:spcAft>
                      </a:pPr>
                      <a:r>
                        <a:rPr lang="en-GB" sz="1000" dirty="0">
                          <a:effectLst/>
                        </a:rPr>
                        <a:t>786 (70.94)</a:t>
                      </a:r>
                      <a:endParaRPr lang="en-GB" sz="1000" dirty="0">
                        <a:effectLst/>
                        <a:latin typeface="Arial" panose="020B0604020202020204" pitchFamily="34" charset="0"/>
                        <a:ea typeface="Yu Mincho" panose="02020400000000000000" pitchFamily="18" charset="-128"/>
                        <a:cs typeface="Arial" panose="020B0604020202020204" pitchFamily="34" charset="0"/>
                      </a:endParaRPr>
                    </a:p>
                  </a:txBody>
                  <a:tcPr marL="39842" marR="3984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800"/>
                        </a:spcAft>
                      </a:pPr>
                      <a:r>
                        <a:rPr lang="en-GB" sz="1000" dirty="0">
                          <a:effectLst/>
                        </a:rPr>
                        <a:t>797 (72.13)</a:t>
                      </a:r>
                      <a:endParaRPr lang="en-GB" sz="1000" dirty="0">
                        <a:effectLst/>
                        <a:latin typeface="Arial" panose="020B0604020202020204" pitchFamily="34" charset="0"/>
                        <a:ea typeface="Yu Mincho" panose="02020400000000000000" pitchFamily="18" charset="-128"/>
                        <a:cs typeface="Arial" panose="020B0604020202020204" pitchFamily="34" charset="0"/>
                      </a:endParaRPr>
                    </a:p>
                  </a:txBody>
                  <a:tcPr marL="39842" marR="39842" marT="0" marB="0"/>
                </a:tc>
                <a:extLst>
                  <a:ext uri="{0D108BD9-81ED-4DB2-BD59-A6C34878D82A}">
                    <a16:rowId xmlns:a16="http://schemas.microsoft.com/office/drawing/2014/main" val="1799590743"/>
                  </a:ext>
                </a:extLst>
              </a:tr>
              <a:tr h="198537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000" dirty="0">
                          <a:effectLst/>
                        </a:rPr>
                        <a:t>Black, Asian or undefined (%)</a:t>
                      </a:r>
                      <a:endParaRPr lang="en-GB" sz="1000" dirty="0">
                        <a:effectLst/>
                        <a:latin typeface="Arial" panose="020B0604020202020204" pitchFamily="34" charset="0"/>
                        <a:ea typeface="Yu Mincho" panose="02020400000000000000" pitchFamily="18" charset="-128"/>
                        <a:cs typeface="Arial" panose="020B0604020202020204" pitchFamily="34" charset="0"/>
                      </a:endParaRPr>
                    </a:p>
                  </a:txBody>
                  <a:tcPr marL="39842" marR="3984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800"/>
                        </a:spcAft>
                      </a:pPr>
                      <a:r>
                        <a:rPr lang="en-GB" sz="1000" dirty="0">
                          <a:effectLst/>
                        </a:rPr>
                        <a:t>322 (29.05)</a:t>
                      </a:r>
                      <a:endParaRPr lang="en-GB" sz="1000" dirty="0">
                        <a:effectLst/>
                        <a:latin typeface="Arial" panose="020B0604020202020204" pitchFamily="34" charset="0"/>
                        <a:ea typeface="Yu Mincho" panose="02020400000000000000" pitchFamily="18" charset="-128"/>
                        <a:cs typeface="Arial" panose="020B0604020202020204" pitchFamily="34" charset="0"/>
                      </a:endParaRPr>
                    </a:p>
                  </a:txBody>
                  <a:tcPr marL="39842" marR="3984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800"/>
                        </a:spcAft>
                      </a:pPr>
                      <a:r>
                        <a:rPr lang="en-GB" sz="1000" dirty="0">
                          <a:effectLst/>
                        </a:rPr>
                        <a:t>308 (27.87)</a:t>
                      </a:r>
                      <a:endParaRPr lang="en-GB" sz="1000" dirty="0">
                        <a:effectLst/>
                        <a:latin typeface="Arial" panose="020B0604020202020204" pitchFamily="34" charset="0"/>
                        <a:ea typeface="Yu Mincho" panose="02020400000000000000" pitchFamily="18" charset="-128"/>
                        <a:cs typeface="Arial" panose="020B0604020202020204" pitchFamily="34" charset="0"/>
                      </a:endParaRPr>
                    </a:p>
                  </a:txBody>
                  <a:tcPr marL="39842" marR="39842" marT="0" marB="0"/>
                </a:tc>
                <a:extLst>
                  <a:ext uri="{0D108BD9-81ED-4DB2-BD59-A6C34878D82A}">
                    <a16:rowId xmlns:a16="http://schemas.microsoft.com/office/drawing/2014/main" val="2376000617"/>
                  </a:ext>
                </a:extLst>
              </a:tr>
              <a:tr h="198537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000" dirty="0">
                          <a:effectLst/>
                        </a:rPr>
                        <a:t>Current smoker (%)</a:t>
                      </a:r>
                      <a:endParaRPr lang="en-GB" sz="1000" dirty="0">
                        <a:effectLst/>
                        <a:latin typeface="Arial" panose="020B0604020202020204" pitchFamily="34" charset="0"/>
                        <a:ea typeface="Yu Mincho" panose="02020400000000000000" pitchFamily="18" charset="-128"/>
                        <a:cs typeface="Arial" panose="020B0604020202020204" pitchFamily="34" charset="0"/>
                      </a:endParaRPr>
                    </a:p>
                  </a:txBody>
                  <a:tcPr marL="39842" marR="3984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800"/>
                        </a:spcAft>
                      </a:pPr>
                      <a:r>
                        <a:rPr lang="en-GB" sz="1000" dirty="0">
                          <a:effectLst/>
                        </a:rPr>
                        <a:t>122 (11.01)</a:t>
                      </a:r>
                      <a:endParaRPr lang="en-GB" sz="1000" dirty="0">
                        <a:effectLst/>
                        <a:latin typeface="Arial" panose="020B0604020202020204" pitchFamily="34" charset="0"/>
                        <a:ea typeface="Yu Mincho" panose="02020400000000000000" pitchFamily="18" charset="-128"/>
                        <a:cs typeface="Arial" panose="020B0604020202020204" pitchFamily="34" charset="0"/>
                      </a:endParaRPr>
                    </a:p>
                  </a:txBody>
                  <a:tcPr marL="39842" marR="3984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800"/>
                        </a:spcAft>
                      </a:pPr>
                      <a:r>
                        <a:rPr lang="en-GB" sz="1000" dirty="0">
                          <a:effectLst/>
                        </a:rPr>
                        <a:t>112 (10.14)</a:t>
                      </a:r>
                      <a:endParaRPr lang="en-GB" sz="1000" dirty="0">
                        <a:effectLst/>
                        <a:latin typeface="Arial" panose="020B0604020202020204" pitchFamily="34" charset="0"/>
                        <a:ea typeface="Yu Mincho" panose="02020400000000000000" pitchFamily="18" charset="-128"/>
                        <a:cs typeface="Arial" panose="020B0604020202020204" pitchFamily="34" charset="0"/>
                      </a:endParaRPr>
                    </a:p>
                  </a:txBody>
                  <a:tcPr marL="39842" marR="39842" marT="0" marB="0"/>
                </a:tc>
                <a:extLst>
                  <a:ext uri="{0D108BD9-81ED-4DB2-BD59-A6C34878D82A}">
                    <a16:rowId xmlns:a16="http://schemas.microsoft.com/office/drawing/2014/main" val="2203147021"/>
                  </a:ext>
                </a:extLst>
              </a:tr>
              <a:tr h="198537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000" dirty="0">
                          <a:effectLst/>
                        </a:rPr>
                        <a:t>Ex-smoker (%)</a:t>
                      </a:r>
                      <a:endParaRPr lang="en-GB" sz="1000" dirty="0">
                        <a:effectLst/>
                        <a:latin typeface="Arial" panose="020B0604020202020204" pitchFamily="34" charset="0"/>
                        <a:ea typeface="Yu Mincho" panose="02020400000000000000" pitchFamily="18" charset="-128"/>
                        <a:cs typeface="Arial" panose="020B0604020202020204" pitchFamily="34" charset="0"/>
                      </a:endParaRPr>
                    </a:p>
                  </a:txBody>
                  <a:tcPr marL="39842" marR="3984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800"/>
                        </a:spcAft>
                      </a:pPr>
                      <a:r>
                        <a:rPr lang="en-GB" sz="1000">
                          <a:effectLst/>
                        </a:rPr>
                        <a:t>444 (40.07)</a:t>
                      </a:r>
                      <a:endParaRPr lang="en-GB" sz="1000">
                        <a:effectLst/>
                        <a:latin typeface="Arial" panose="020B0604020202020204" pitchFamily="34" charset="0"/>
                        <a:ea typeface="Yu Mincho" panose="02020400000000000000" pitchFamily="18" charset="-128"/>
                        <a:cs typeface="Arial" panose="020B0604020202020204" pitchFamily="34" charset="0"/>
                      </a:endParaRPr>
                    </a:p>
                  </a:txBody>
                  <a:tcPr marL="39842" marR="3984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800"/>
                        </a:spcAft>
                      </a:pPr>
                      <a:r>
                        <a:rPr lang="en-GB" sz="1000" dirty="0">
                          <a:effectLst/>
                        </a:rPr>
                        <a:t>438 (39.64)</a:t>
                      </a:r>
                      <a:endParaRPr lang="en-GB" sz="1000" dirty="0">
                        <a:effectLst/>
                        <a:latin typeface="Arial" panose="020B0604020202020204" pitchFamily="34" charset="0"/>
                        <a:ea typeface="Yu Mincho" panose="02020400000000000000" pitchFamily="18" charset="-128"/>
                        <a:cs typeface="Arial" panose="020B0604020202020204" pitchFamily="34" charset="0"/>
                      </a:endParaRPr>
                    </a:p>
                  </a:txBody>
                  <a:tcPr marL="39842" marR="39842" marT="0" marB="0"/>
                </a:tc>
                <a:extLst>
                  <a:ext uri="{0D108BD9-81ED-4DB2-BD59-A6C34878D82A}">
                    <a16:rowId xmlns:a16="http://schemas.microsoft.com/office/drawing/2014/main" val="4189917776"/>
                  </a:ext>
                </a:extLst>
              </a:tr>
              <a:tr h="198537">
                <a:tc>
                  <a:txBody>
                    <a:bodyPr/>
                    <a:lstStyle/>
                    <a:p>
                      <a:pPr algn="l">
                        <a:lnSpc>
                          <a:spcPct val="200000"/>
                        </a:lnSpc>
                        <a:spcAft>
                          <a:spcPts val="800"/>
                        </a:spcAft>
                      </a:pPr>
                      <a:r>
                        <a:rPr lang="en-GB" sz="1000">
                          <a:effectLst/>
                        </a:rPr>
                        <a:t>Hypertension (%)</a:t>
                      </a:r>
                      <a:endParaRPr lang="en-GB" sz="1000">
                        <a:effectLst/>
                        <a:latin typeface="Arial" panose="020B0604020202020204" pitchFamily="34" charset="0"/>
                        <a:ea typeface="Yu Mincho" panose="02020400000000000000" pitchFamily="18" charset="-128"/>
                        <a:cs typeface="Arial" panose="020B0604020202020204" pitchFamily="34" charset="0"/>
                      </a:endParaRPr>
                    </a:p>
                  </a:txBody>
                  <a:tcPr marL="39842" marR="3984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800"/>
                        </a:spcAft>
                      </a:pPr>
                      <a:r>
                        <a:rPr lang="en-GB" sz="1000" dirty="0">
                          <a:effectLst/>
                        </a:rPr>
                        <a:t>581 (52.44)</a:t>
                      </a:r>
                      <a:endParaRPr lang="en-GB" sz="1000" dirty="0">
                        <a:effectLst/>
                        <a:latin typeface="Arial" panose="020B0604020202020204" pitchFamily="34" charset="0"/>
                        <a:ea typeface="Yu Mincho" panose="02020400000000000000" pitchFamily="18" charset="-128"/>
                        <a:cs typeface="Arial" panose="020B0604020202020204" pitchFamily="34" charset="0"/>
                      </a:endParaRPr>
                    </a:p>
                  </a:txBody>
                  <a:tcPr marL="39842" marR="3984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800"/>
                        </a:spcAft>
                      </a:pPr>
                      <a:r>
                        <a:rPr lang="en-GB" sz="1000" dirty="0">
                          <a:effectLst/>
                        </a:rPr>
                        <a:t>577 (52.22)</a:t>
                      </a:r>
                      <a:endParaRPr lang="en-GB" sz="1000" dirty="0">
                        <a:effectLst/>
                        <a:latin typeface="Arial" panose="020B0604020202020204" pitchFamily="34" charset="0"/>
                        <a:ea typeface="Yu Mincho" panose="02020400000000000000" pitchFamily="18" charset="-128"/>
                        <a:cs typeface="Arial" panose="020B0604020202020204" pitchFamily="34" charset="0"/>
                      </a:endParaRPr>
                    </a:p>
                  </a:txBody>
                  <a:tcPr marL="39842" marR="39842" marT="0" marB="0"/>
                </a:tc>
                <a:extLst>
                  <a:ext uri="{0D108BD9-81ED-4DB2-BD59-A6C34878D82A}">
                    <a16:rowId xmlns:a16="http://schemas.microsoft.com/office/drawing/2014/main" val="925400646"/>
                  </a:ext>
                </a:extLst>
              </a:tr>
              <a:tr h="198537">
                <a:tc>
                  <a:txBody>
                    <a:bodyPr/>
                    <a:lstStyle/>
                    <a:p>
                      <a:pPr algn="l">
                        <a:lnSpc>
                          <a:spcPct val="200000"/>
                        </a:lnSpc>
                        <a:spcAft>
                          <a:spcPts val="800"/>
                        </a:spcAft>
                      </a:pPr>
                      <a:r>
                        <a:rPr lang="en-GB" sz="1000">
                          <a:effectLst/>
                        </a:rPr>
                        <a:t>Hypercholesterolemia (%)</a:t>
                      </a:r>
                      <a:endParaRPr lang="en-GB" sz="1000">
                        <a:effectLst/>
                        <a:latin typeface="Arial" panose="020B0604020202020204" pitchFamily="34" charset="0"/>
                        <a:ea typeface="Yu Mincho" panose="02020400000000000000" pitchFamily="18" charset="-128"/>
                        <a:cs typeface="Arial" panose="020B0604020202020204" pitchFamily="34" charset="0"/>
                      </a:endParaRPr>
                    </a:p>
                  </a:txBody>
                  <a:tcPr marL="39842" marR="3984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800"/>
                        </a:spcAft>
                      </a:pPr>
                      <a:r>
                        <a:rPr lang="en-GB" sz="1000">
                          <a:effectLst/>
                        </a:rPr>
                        <a:t>490 (44.22)</a:t>
                      </a:r>
                      <a:endParaRPr lang="en-GB" sz="1000">
                        <a:effectLst/>
                        <a:latin typeface="Arial" panose="020B0604020202020204" pitchFamily="34" charset="0"/>
                        <a:ea typeface="Yu Mincho" panose="02020400000000000000" pitchFamily="18" charset="-128"/>
                        <a:cs typeface="Arial" panose="020B0604020202020204" pitchFamily="34" charset="0"/>
                      </a:endParaRPr>
                    </a:p>
                  </a:txBody>
                  <a:tcPr marL="39842" marR="3984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800"/>
                        </a:spcAft>
                      </a:pPr>
                      <a:r>
                        <a:rPr lang="en-GB" sz="1000" dirty="0">
                          <a:effectLst/>
                        </a:rPr>
                        <a:t>475 (42.99)</a:t>
                      </a:r>
                      <a:endParaRPr lang="en-GB" sz="1000" dirty="0">
                        <a:effectLst/>
                        <a:latin typeface="Arial" panose="020B0604020202020204" pitchFamily="34" charset="0"/>
                        <a:ea typeface="Yu Mincho" panose="02020400000000000000" pitchFamily="18" charset="-128"/>
                        <a:cs typeface="Arial" panose="020B0604020202020204" pitchFamily="34" charset="0"/>
                      </a:endParaRPr>
                    </a:p>
                  </a:txBody>
                  <a:tcPr marL="39842" marR="39842" marT="0" marB="0"/>
                </a:tc>
                <a:extLst>
                  <a:ext uri="{0D108BD9-81ED-4DB2-BD59-A6C34878D82A}">
                    <a16:rowId xmlns:a16="http://schemas.microsoft.com/office/drawing/2014/main" val="3737301975"/>
                  </a:ext>
                </a:extLst>
              </a:tr>
              <a:tr h="198537">
                <a:tc>
                  <a:txBody>
                    <a:bodyPr/>
                    <a:lstStyle/>
                    <a:p>
                      <a:pPr algn="l">
                        <a:lnSpc>
                          <a:spcPct val="200000"/>
                        </a:lnSpc>
                        <a:spcAft>
                          <a:spcPts val="800"/>
                        </a:spcAft>
                      </a:pPr>
                      <a:r>
                        <a:rPr lang="en-GB" sz="1000">
                          <a:effectLst/>
                        </a:rPr>
                        <a:t>Diabetes Mellitus (%)</a:t>
                      </a:r>
                      <a:endParaRPr lang="en-GB" sz="1000">
                        <a:effectLst/>
                        <a:latin typeface="Arial" panose="020B0604020202020204" pitchFamily="34" charset="0"/>
                        <a:ea typeface="Yu Mincho" panose="02020400000000000000" pitchFamily="18" charset="-128"/>
                        <a:cs typeface="Arial" panose="020B0604020202020204" pitchFamily="34" charset="0"/>
                      </a:endParaRPr>
                    </a:p>
                  </a:txBody>
                  <a:tcPr marL="39842" marR="3984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800"/>
                        </a:spcAft>
                      </a:pPr>
                      <a:r>
                        <a:rPr lang="en-GB" sz="1000">
                          <a:effectLst/>
                        </a:rPr>
                        <a:t>212 (19.13)</a:t>
                      </a:r>
                      <a:endParaRPr lang="en-GB" sz="1000">
                        <a:effectLst/>
                        <a:latin typeface="Arial" panose="020B0604020202020204" pitchFamily="34" charset="0"/>
                        <a:ea typeface="Yu Mincho" panose="02020400000000000000" pitchFamily="18" charset="-128"/>
                        <a:cs typeface="Arial" panose="020B0604020202020204" pitchFamily="34" charset="0"/>
                      </a:endParaRPr>
                    </a:p>
                  </a:txBody>
                  <a:tcPr marL="39842" marR="3984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800"/>
                        </a:spcAft>
                      </a:pPr>
                      <a:r>
                        <a:rPr lang="en-GB" sz="1000">
                          <a:effectLst/>
                        </a:rPr>
                        <a:t>211 (19.10)</a:t>
                      </a:r>
                      <a:endParaRPr lang="en-GB" sz="1000">
                        <a:effectLst/>
                        <a:latin typeface="Arial" panose="020B0604020202020204" pitchFamily="34" charset="0"/>
                        <a:ea typeface="Yu Mincho" panose="02020400000000000000" pitchFamily="18" charset="-128"/>
                        <a:cs typeface="Arial" panose="020B0604020202020204" pitchFamily="34" charset="0"/>
                      </a:endParaRPr>
                    </a:p>
                  </a:txBody>
                  <a:tcPr marL="39842" marR="39842" marT="0" marB="0"/>
                </a:tc>
                <a:extLst>
                  <a:ext uri="{0D108BD9-81ED-4DB2-BD59-A6C34878D82A}">
                    <a16:rowId xmlns:a16="http://schemas.microsoft.com/office/drawing/2014/main" val="1376103255"/>
                  </a:ext>
                </a:extLst>
              </a:tr>
              <a:tr h="198537">
                <a:tc>
                  <a:txBody>
                    <a:bodyPr/>
                    <a:lstStyle/>
                    <a:p>
                      <a:pPr algn="l">
                        <a:lnSpc>
                          <a:spcPct val="200000"/>
                        </a:lnSpc>
                        <a:spcAft>
                          <a:spcPts val="800"/>
                        </a:spcAft>
                      </a:pPr>
                      <a:r>
                        <a:rPr lang="en-GB" sz="1000" dirty="0">
                          <a:effectLst/>
                        </a:rPr>
                        <a:t>Peripheral Vascular Disease (%)</a:t>
                      </a:r>
                      <a:endParaRPr lang="en-GB" sz="1000" dirty="0">
                        <a:effectLst/>
                        <a:latin typeface="Arial" panose="020B0604020202020204" pitchFamily="34" charset="0"/>
                        <a:ea typeface="Yu Mincho" panose="02020400000000000000" pitchFamily="18" charset="-128"/>
                        <a:cs typeface="Arial" panose="020B0604020202020204" pitchFamily="34" charset="0"/>
                      </a:endParaRPr>
                    </a:p>
                  </a:txBody>
                  <a:tcPr marL="39842" marR="3984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800"/>
                        </a:spcAft>
                      </a:pPr>
                      <a:r>
                        <a:rPr lang="en-GB" sz="1000">
                          <a:effectLst/>
                        </a:rPr>
                        <a:t>29 (2.62)</a:t>
                      </a:r>
                      <a:endParaRPr lang="en-GB" sz="1000">
                        <a:effectLst/>
                        <a:latin typeface="Arial" panose="020B0604020202020204" pitchFamily="34" charset="0"/>
                        <a:ea typeface="Yu Mincho" panose="02020400000000000000" pitchFamily="18" charset="-128"/>
                        <a:cs typeface="Arial" panose="020B0604020202020204" pitchFamily="34" charset="0"/>
                      </a:endParaRPr>
                    </a:p>
                  </a:txBody>
                  <a:tcPr marL="39842" marR="3984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800"/>
                        </a:spcAft>
                      </a:pPr>
                      <a:r>
                        <a:rPr lang="en-GB" sz="1000">
                          <a:effectLst/>
                        </a:rPr>
                        <a:t>27 (2.44)</a:t>
                      </a:r>
                      <a:endParaRPr lang="en-GB" sz="1000">
                        <a:effectLst/>
                        <a:latin typeface="Arial" panose="020B0604020202020204" pitchFamily="34" charset="0"/>
                        <a:ea typeface="Yu Mincho" panose="02020400000000000000" pitchFamily="18" charset="-128"/>
                        <a:cs typeface="Arial" panose="020B0604020202020204" pitchFamily="34" charset="0"/>
                      </a:endParaRPr>
                    </a:p>
                  </a:txBody>
                  <a:tcPr marL="39842" marR="39842" marT="0" marB="0"/>
                </a:tc>
                <a:extLst>
                  <a:ext uri="{0D108BD9-81ED-4DB2-BD59-A6C34878D82A}">
                    <a16:rowId xmlns:a16="http://schemas.microsoft.com/office/drawing/2014/main" val="1043550262"/>
                  </a:ext>
                </a:extLst>
              </a:tr>
              <a:tr h="198537">
                <a:tc>
                  <a:txBody>
                    <a:bodyPr/>
                    <a:lstStyle/>
                    <a:p>
                      <a:pPr algn="l">
                        <a:lnSpc>
                          <a:spcPct val="200000"/>
                        </a:lnSpc>
                        <a:spcAft>
                          <a:spcPts val="800"/>
                        </a:spcAft>
                      </a:pPr>
                      <a:r>
                        <a:rPr lang="en-GB" sz="1000">
                          <a:effectLst/>
                        </a:rPr>
                        <a:t>Pre-existing CAD (%)</a:t>
                      </a:r>
                      <a:endParaRPr lang="en-GB" sz="1000">
                        <a:effectLst/>
                        <a:latin typeface="Arial" panose="020B0604020202020204" pitchFamily="34" charset="0"/>
                        <a:ea typeface="Yu Mincho" panose="02020400000000000000" pitchFamily="18" charset="-128"/>
                        <a:cs typeface="Arial" panose="020B0604020202020204" pitchFamily="34" charset="0"/>
                      </a:endParaRPr>
                    </a:p>
                  </a:txBody>
                  <a:tcPr marL="39842" marR="3984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800"/>
                        </a:spcAft>
                      </a:pPr>
                      <a:r>
                        <a:rPr lang="en-GB" sz="1000">
                          <a:effectLst/>
                        </a:rPr>
                        <a:t>217 (19.58)</a:t>
                      </a:r>
                      <a:endParaRPr lang="en-GB" sz="1000">
                        <a:effectLst/>
                        <a:latin typeface="Arial" panose="020B0604020202020204" pitchFamily="34" charset="0"/>
                        <a:ea typeface="Yu Mincho" panose="02020400000000000000" pitchFamily="18" charset="-128"/>
                        <a:cs typeface="Arial" panose="020B0604020202020204" pitchFamily="34" charset="0"/>
                      </a:endParaRPr>
                    </a:p>
                  </a:txBody>
                  <a:tcPr marL="39842" marR="3984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800"/>
                        </a:spcAft>
                      </a:pPr>
                      <a:r>
                        <a:rPr lang="en-GB" sz="1000">
                          <a:effectLst/>
                        </a:rPr>
                        <a:t>213 (19.28)</a:t>
                      </a:r>
                      <a:endParaRPr lang="en-GB" sz="1000">
                        <a:effectLst/>
                        <a:latin typeface="Arial" panose="020B0604020202020204" pitchFamily="34" charset="0"/>
                        <a:ea typeface="Yu Mincho" panose="02020400000000000000" pitchFamily="18" charset="-128"/>
                        <a:cs typeface="Arial" panose="020B0604020202020204" pitchFamily="34" charset="0"/>
                      </a:endParaRPr>
                    </a:p>
                  </a:txBody>
                  <a:tcPr marL="39842" marR="39842" marT="0" marB="0"/>
                </a:tc>
                <a:extLst>
                  <a:ext uri="{0D108BD9-81ED-4DB2-BD59-A6C34878D82A}">
                    <a16:rowId xmlns:a16="http://schemas.microsoft.com/office/drawing/2014/main" val="2957314799"/>
                  </a:ext>
                </a:extLst>
              </a:tr>
              <a:tr h="198537">
                <a:tc>
                  <a:txBody>
                    <a:bodyPr/>
                    <a:lstStyle/>
                    <a:p>
                      <a:pPr marL="457200" algn="l">
                        <a:lnSpc>
                          <a:spcPct val="200000"/>
                        </a:lnSpc>
                        <a:spcAft>
                          <a:spcPts val="800"/>
                        </a:spcAft>
                      </a:pPr>
                      <a:r>
                        <a:rPr lang="en-GB" sz="1000">
                          <a:effectLst/>
                        </a:rPr>
                        <a:t>Previous MI (%)</a:t>
                      </a:r>
                      <a:endParaRPr lang="en-GB" sz="1000">
                        <a:effectLst/>
                        <a:latin typeface="Arial" panose="020B0604020202020204" pitchFamily="34" charset="0"/>
                        <a:ea typeface="Yu Mincho" panose="02020400000000000000" pitchFamily="18" charset="-128"/>
                        <a:cs typeface="Arial" panose="020B0604020202020204" pitchFamily="34" charset="0"/>
                      </a:endParaRPr>
                    </a:p>
                  </a:txBody>
                  <a:tcPr marL="39842" marR="3984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800"/>
                        </a:spcAft>
                      </a:pPr>
                      <a:r>
                        <a:rPr lang="en-GB" sz="1000">
                          <a:effectLst/>
                        </a:rPr>
                        <a:t>63 (5.69)</a:t>
                      </a:r>
                      <a:endParaRPr lang="en-GB" sz="1000">
                        <a:effectLst/>
                        <a:latin typeface="Arial" panose="020B0604020202020204" pitchFamily="34" charset="0"/>
                        <a:ea typeface="Yu Mincho" panose="02020400000000000000" pitchFamily="18" charset="-128"/>
                        <a:cs typeface="Arial" panose="020B0604020202020204" pitchFamily="34" charset="0"/>
                      </a:endParaRPr>
                    </a:p>
                  </a:txBody>
                  <a:tcPr marL="39842" marR="3984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800"/>
                        </a:spcAft>
                      </a:pPr>
                      <a:r>
                        <a:rPr lang="en-GB" sz="1000">
                          <a:effectLst/>
                        </a:rPr>
                        <a:t>66 (5.97)</a:t>
                      </a:r>
                      <a:endParaRPr lang="en-GB" sz="1000">
                        <a:effectLst/>
                        <a:latin typeface="Arial" panose="020B0604020202020204" pitchFamily="34" charset="0"/>
                        <a:ea typeface="Yu Mincho" panose="02020400000000000000" pitchFamily="18" charset="-128"/>
                        <a:cs typeface="Arial" panose="020B0604020202020204" pitchFamily="34" charset="0"/>
                      </a:endParaRPr>
                    </a:p>
                  </a:txBody>
                  <a:tcPr marL="39842" marR="39842" marT="0" marB="0"/>
                </a:tc>
                <a:extLst>
                  <a:ext uri="{0D108BD9-81ED-4DB2-BD59-A6C34878D82A}">
                    <a16:rowId xmlns:a16="http://schemas.microsoft.com/office/drawing/2014/main" val="3268776526"/>
                  </a:ext>
                </a:extLst>
              </a:tr>
              <a:tr h="198537">
                <a:tc>
                  <a:txBody>
                    <a:bodyPr/>
                    <a:lstStyle/>
                    <a:p>
                      <a:pPr marL="457200" algn="l">
                        <a:lnSpc>
                          <a:spcPct val="200000"/>
                        </a:lnSpc>
                        <a:spcAft>
                          <a:spcPts val="800"/>
                        </a:spcAft>
                      </a:pPr>
                      <a:r>
                        <a:rPr lang="en-GB" sz="1000">
                          <a:effectLst/>
                        </a:rPr>
                        <a:t>Previous PCI (%)</a:t>
                      </a:r>
                      <a:endParaRPr lang="en-GB" sz="1000">
                        <a:effectLst/>
                        <a:latin typeface="Arial" panose="020B0604020202020204" pitchFamily="34" charset="0"/>
                        <a:ea typeface="Yu Mincho" panose="02020400000000000000" pitchFamily="18" charset="-128"/>
                        <a:cs typeface="Arial" panose="020B0604020202020204" pitchFamily="34" charset="0"/>
                      </a:endParaRPr>
                    </a:p>
                  </a:txBody>
                  <a:tcPr marL="39842" marR="3984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800"/>
                        </a:spcAft>
                      </a:pPr>
                      <a:r>
                        <a:rPr lang="en-GB" sz="1000" dirty="0">
                          <a:effectLst/>
                        </a:rPr>
                        <a:t>83 (7.49)</a:t>
                      </a:r>
                      <a:endParaRPr lang="en-GB" sz="1000" dirty="0">
                        <a:effectLst/>
                        <a:latin typeface="Arial" panose="020B0604020202020204" pitchFamily="34" charset="0"/>
                        <a:ea typeface="Yu Mincho" panose="02020400000000000000" pitchFamily="18" charset="-128"/>
                        <a:cs typeface="Arial" panose="020B0604020202020204" pitchFamily="34" charset="0"/>
                      </a:endParaRPr>
                    </a:p>
                  </a:txBody>
                  <a:tcPr marL="39842" marR="3984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800"/>
                        </a:spcAft>
                      </a:pPr>
                      <a:r>
                        <a:rPr lang="en-GB" sz="1000" dirty="0">
                          <a:effectLst/>
                        </a:rPr>
                        <a:t>70 (6.33)</a:t>
                      </a:r>
                      <a:endParaRPr lang="en-GB" sz="1000" dirty="0">
                        <a:effectLst/>
                        <a:latin typeface="Arial" panose="020B0604020202020204" pitchFamily="34" charset="0"/>
                        <a:ea typeface="Yu Mincho" panose="02020400000000000000" pitchFamily="18" charset="-128"/>
                        <a:cs typeface="Arial" panose="020B0604020202020204" pitchFamily="34" charset="0"/>
                      </a:endParaRPr>
                    </a:p>
                  </a:txBody>
                  <a:tcPr marL="39842" marR="39842" marT="0" marB="0"/>
                </a:tc>
                <a:extLst>
                  <a:ext uri="{0D108BD9-81ED-4DB2-BD59-A6C34878D82A}">
                    <a16:rowId xmlns:a16="http://schemas.microsoft.com/office/drawing/2014/main" val="2072353828"/>
                  </a:ext>
                </a:extLst>
              </a:tr>
            </a:tbl>
          </a:graphicData>
        </a:graphic>
      </p:graphicFrame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637595B-7EEA-4A76-CC1A-C515FFAA79D5}"/>
              </a:ext>
            </a:extLst>
          </p:cNvPr>
          <p:cNvSpPr txBox="1">
            <a:spLocks/>
          </p:cNvSpPr>
          <p:nvPr/>
        </p:nvSpPr>
        <p:spPr>
          <a:xfrm>
            <a:off x="322362" y="1059582"/>
            <a:ext cx="2809478" cy="36004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180975" indent="-180975" algn="l" defTabSz="360000" rtl="0" eaLnBrk="1" latinLnBrk="0" hangingPunct="1">
              <a:spcBef>
                <a:spcPct val="20000"/>
              </a:spcBef>
              <a:buClr>
                <a:srgbClr val="C00000"/>
              </a:buClr>
              <a:buFont typeface="Arial" panose="020B0604020202020204" pitchFamily="34" charset="0"/>
              <a:buChar char="•"/>
              <a:defRPr lang="en-US" sz="2400" b="1" i="0" kern="1200">
                <a:solidFill>
                  <a:schemeClr val="tx1"/>
                </a:solidFill>
                <a:latin typeface="+mn-lt"/>
                <a:ea typeface="+mn-ea"/>
                <a:cs typeface="Verdana"/>
              </a:defRPr>
            </a:lvl1pPr>
            <a:lvl2pPr marL="447675" indent="-179388" algn="l" defTabSz="358775" rtl="0" eaLnBrk="1" latinLnBrk="0" hangingPunct="1">
              <a:spcBef>
                <a:spcPct val="20000"/>
              </a:spcBef>
              <a:buClr>
                <a:srgbClr val="AE1022"/>
              </a:buClr>
              <a:buFont typeface="Arial" panose="020B0604020202020204" pitchFamily="34" charset="0"/>
              <a:buChar char="•"/>
              <a:defRPr lang="en-US" sz="2000" b="0" i="0" kern="1200">
                <a:solidFill>
                  <a:schemeClr val="tx1"/>
                </a:solidFill>
                <a:latin typeface="+mn-lt"/>
                <a:ea typeface="+mn-ea"/>
                <a:cs typeface="Verdana"/>
              </a:defRPr>
            </a:lvl2pPr>
            <a:lvl3pPr marL="628650" indent="-179388" algn="l" defTabSz="360000" rtl="0" eaLnBrk="1" latinLnBrk="0" hangingPunct="1">
              <a:spcBef>
                <a:spcPct val="20000"/>
              </a:spcBef>
              <a:buClr>
                <a:srgbClr val="AE1022"/>
              </a:buClr>
              <a:buFont typeface="Arial" panose="020B0604020202020204" pitchFamily="34" charset="0"/>
              <a:buChar char="•"/>
              <a:defRPr lang="en-US" sz="1800" b="0" i="0" kern="1200">
                <a:solidFill>
                  <a:schemeClr val="tx1"/>
                </a:solidFill>
                <a:latin typeface="+mn-lt"/>
                <a:ea typeface="+mn-ea"/>
                <a:cs typeface="Verdana"/>
              </a:defRPr>
            </a:lvl3pPr>
            <a:lvl4pPr marL="804863" indent="-179388" algn="l" defTabSz="360000" rtl="0" eaLnBrk="1" latinLnBrk="0" hangingPunct="1">
              <a:spcBef>
                <a:spcPct val="20000"/>
              </a:spcBef>
              <a:buClr>
                <a:srgbClr val="AE1022"/>
              </a:buClr>
              <a:buFont typeface="Arial" panose="020B0604020202020204" pitchFamily="34" charset="0"/>
              <a:buChar char="•"/>
              <a:tabLst>
                <a:tab pos="804863" algn="l"/>
              </a:tabLst>
              <a:defRPr lang="en-US" sz="1800" b="0" i="0" kern="1200">
                <a:solidFill>
                  <a:schemeClr val="tx1"/>
                </a:solidFill>
                <a:latin typeface="+mn-lt"/>
                <a:ea typeface="+mn-ea"/>
                <a:cs typeface="Verdana"/>
              </a:defRPr>
            </a:lvl4pPr>
            <a:lvl5pPr marL="985838" indent="-179388" algn="l" defTabSz="360000" rtl="0" eaLnBrk="1" latinLnBrk="0" hangingPunct="1">
              <a:spcBef>
                <a:spcPct val="20000"/>
              </a:spcBef>
              <a:buClr>
                <a:srgbClr val="AE1022"/>
              </a:buClr>
              <a:buFont typeface="Arial" panose="020B0604020202020204" pitchFamily="34" charset="0"/>
              <a:buChar char="•"/>
              <a:defRPr lang="en-US" sz="1800" b="0" i="0" kern="1200">
                <a:solidFill>
                  <a:schemeClr val="tx1"/>
                </a:solidFill>
                <a:latin typeface="+mn-lt"/>
                <a:ea typeface="+mn-ea"/>
                <a:cs typeface="Verdana"/>
              </a:defRPr>
            </a:lvl5pPr>
            <a:lvl6pPr marL="1166813" indent="-179388" algn="l" defTabSz="914400" rtl="0" eaLnBrk="1" latinLnBrk="0" hangingPunct="1">
              <a:spcBef>
                <a:spcPct val="20000"/>
              </a:spcBef>
              <a:buClr>
                <a:srgbClr val="AE1022"/>
              </a:buClr>
              <a:buFont typeface="Arial" panose="020B0604020202020204" pitchFamily="34" charset="0"/>
              <a:buChar char="•"/>
              <a:tabLst>
                <a:tab pos="1076325" algn="l"/>
              </a:tabLst>
              <a:defRPr 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346400" indent="-179388" algn="l" defTabSz="914400" rtl="0" eaLnBrk="1" latinLnBrk="0" hangingPunct="1">
              <a:spcBef>
                <a:spcPct val="20000"/>
              </a:spcBef>
              <a:buClr>
                <a:srgbClr val="C00000"/>
              </a:buClr>
              <a:buFont typeface="Arial" pitchFamily="34" charset="0"/>
              <a:buChar char="•"/>
              <a:defRPr 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530000" indent="-179388" algn="l" defTabSz="914400" rtl="0" eaLnBrk="1" latinLnBrk="0" hangingPunct="1">
              <a:spcBef>
                <a:spcPct val="20000"/>
              </a:spcBef>
              <a:buClr>
                <a:srgbClr val="C00000"/>
              </a:buClr>
              <a:buFont typeface="Arial" pitchFamily="34" charset="0"/>
              <a:buChar char="•"/>
              <a:defRPr 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24113" indent="-228600" algn="l" defTabSz="914400" rtl="0" eaLnBrk="1" latinLnBrk="0" hangingPunct="1">
              <a:spcBef>
                <a:spcPct val="20000"/>
              </a:spcBef>
              <a:buClr>
                <a:srgbClr val="C00000"/>
              </a:buClr>
              <a:buFont typeface="Arial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1600" dirty="0">
                <a:effectLst/>
                <a:latin typeface="Arial" panose="020B0604020202020204" pitchFamily="34" charset="0"/>
                <a:ea typeface="Yu Mincho" panose="02020400000000000000" pitchFamily="18" charset="-128"/>
                <a:cs typeface="Arial" panose="020B0604020202020204" pitchFamily="34" charset="0"/>
              </a:rPr>
              <a:t>A total of 4,907 patients were screened at 20 NHS centres</a:t>
            </a:r>
          </a:p>
          <a:p>
            <a:pPr marL="0" indent="0">
              <a:buNone/>
            </a:pPr>
            <a:r>
              <a:rPr lang="en-GB" sz="1600" dirty="0">
                <a:effectLst/>
                <a:latin typeface="Arial" panose="020B0604020202020204" pitchFamily="34" charset="0"/>
                <a:ea typeface="Yu Mincho" panose="02020400000000000000" pitchFamily="18" charset="-128"/>
                <a:cs typeface="Arial" panose="020B0604020202020204" pitchFamily="34" charset="0"/>
              </a:rPr>
              <a:t> </a:t>
            </a:r>
          </a:p>
          <a:p>
            <a:r>
              <a:rPr lang="en-GB" sz="1600" dirty="0">
                <a:effectLst/>
                <a:latin typeface="Arial" panose="020B0604020202020204" pitchFamily="34" charset="0"/>
                <a:ea typeface="Yu Mincho" panose="02020400000000000000" pitchFamily="18" charset="-128"/>
                <a:cs typeface="Arial" panose="020B0604020202020204" pitchFamily="34" charset="0"/>
              </a:rPr>
              <a:t>1,175 patients were randomized to Control and 1,166 to Intervention</a:t>
            </a:r>
          </a:p>
          <a:p>
            <a:pPr marL="0" indent="0">
              <a:buNone/>
            </a:pPr>
            <a:endParaRPr lang="en-GB" sz="1600" dirty="0"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Groups were well matched for demographics and cardiovascular disease history</a:t>
            </a:r>
          </a:p>
        </p:txBody>
      </p:sp>
    </p:spTree>
    <p:extLst>
      <p:ext uri="{BB962C8B-B14F-4D97-AF65-F5344CB8AC3E}">
        <p14:creationId xmlns:p14="http://schemas.microsoft.com/office/powerpoint/2010/main" val="251677096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0446B976-7BC0-3ABD-991F-D1C7AA9C38F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Results – Stress Echo Characteristics</a:t>
            </a:r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60BBD27F-0132-57CE-EAB6-77CDAB4E23C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79293459"/>
              </p:ext>
            </p:extLst>
          </p:nvPr>
        </p:nvGraphicFramePr>
        <p:xfrm>
          <a:off x="3275856" y="773078"/>
          <a:ext cx="5543526" cy="3958905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612078">
                  <a:extLst>
                    <a:ext uri="{9D8B030D-6E8A-4147-A177-3AD203B41FA5}">
                      <a16:colId xmlns:a16="http://schemas.microsoft.com/office/drawing/2014/main" val="827289814"/>
                    </a:ext>
                  </a:extLst>
                </a:gridCol>
                <a:gridCol w="1465417">
                  <a:extLst>
                    <a:ext uri="{9D8B030D-6E8A-4147-A177-3AD203B41FA5}">
                      <a16:colId xmlns:a16="http://schemas.microsoft.com/office/drawing/2014/main" val="3172335780"/>
                    </a:ext>
                  </a:extLst>
                </a:gridCol>
                <a:gridCol w="1466031">
                  <a:extLst>
                    <a:ext uri="{9D8B030D-6E8A-4147-A177-3AD203B41FA5}">
                      <a16:colId xmlns:a16="http://schemas.microsoft.com/office/drawing/2014/main" val="4225285350"/>
                    </a:ext>
                  </a:extLst>
                </a:gridCol>
              </a:tblGrid>
              <a:tr h="263927">
                <a:tc>
                  <a:txBody>
                    <a:bodyPr/>
                    <a:lstStyle/>
                    <a:p>
                      <a:pPr algn="l">
                        <a:lnSpc>
                          <a:spcPct val="200000"/>
                        </a:lnSpc>
                        <a:spcAft>
                          <a:spcPts val="800"/>
                        </a:spcAft>
                      </a:pPr>
                      <a:r>
                        <a:rPr lang="en-GB" sz="1000" dirty="0">
                          <a:effectLst/>
                          <a:latin typeface="+mn-lt"/>
                          <a:cs typeface="Arial" panose="020B0604020202020204" pitchFamily="34" charset="0"/>
                        </a:rPr>
                        <a:t>Characteristic</a:t>
                      </a:r>
                      <a:endParaRPr lang="en-GB" sz="1000" dirty="0">
                        <a:effectLst/>
                        <a:latin typeface="+mn-lt"/>
                        <a:ea typeface="Yu Mincho" panose="02020400000000000000" pitchFamily="18" charset="-128"/>
                        <a:cs typeface="Arial" panose="020B0604020202020204" pitchFamily="34" charset="0"/>
                      </a:endParaRPr>
                    </a:p>
                  </a:txBody>
                  <a:tcPr marL="45314" marR="4531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800"/>
                        </a:spcAft>
                      </a:pPr>
                      <a:r>
                        <a:rPr lang="en-GB" sz="1000" dirty="0">
                          <a:effectLst/>
                          <a:latin typeface="+mn-lt"/>
                          <a:cs typeface="Arial" panose="020B0604020202020204" pitchFamily="34" charset="0"/>
                        </a:rPr>
                        <a:t>Control</a:t>
                      </a:r>
                      <a:endParaRPr lang="en-GB" sz="1000" dirty="0">
                        <a:effectLst/>
                        <a:latin typeface="+mn-lt"/>
                        <a:ea typeface="Yu Mincho" panose="02020400000000000000" pitchFamily="18" charset="-128"/>
                        <a:cs typeface="Arial" panose="020B0604020202020204" pitchFamily="34" charset="0"/>
                      </a:endParaRPr>
                    </a:p>
                  </a:txBody>
                  <a:tcPr marL="45314" marR="4531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800"/>
                        </a:spcAft>
                      </a:pPr>
                      <a:r>
                        <a:rPr lang="en-GB" sz="1000">
                          <a:effectLst/>
                          <a:latin typeface="+mn-lt"/>
                          <a:cs typeface="Arial" panose="020B0604020202020204" pitchFamily="34" charset="0"/>
                        </a:rPr>
                        <a:t>Intervention</a:t>
                      </a:r>
                      <a:endParaRPr lang="en-GB" sz="1000">
                        <a:effectLst/>
                        <a:latin typeface="+mn-lt"/>
                        <a:ea typeface="Yu Mincho" panose="02020400000000000000" pitchFamily="18" charset="-128"/>
                        <a:cs typeface="Arial" panose="020B0604020202020204" pitchFamily="34" charset="0"/>
                      </a:endParaRPr>
                    </a:p>
                  </a:txBody>
                  <a:tcPr marL="45314" marR="45314" marT="0" marB="0" anchor="ctr"/>
                </a:tc>
                <a:extLst>
                  <a:ext uri="{0D108BD9-81ED-4DB2-BD59-A6C34878D82A}">
                    <a16:rowId xmlns:a16="http://schemas.microsoft.com/office/drawing/2014/main" val="25780548"/>
                  </a:ext>
                </a:extLst>
              </a:tr>
              <a:tr h="263927">
                <a:tc>
                  <a:txBody>
                    <a:bodyPr/>
                    <a:lstStyle/>
                    <a:p>
                      <a:pPr algn="l">
                        <a:lnSpc>
                          <a:spcPct val="200000"/>
                        </a:lnSpc>
                        <a:spcAft>
                          <a:spcPts val="800"/>
                        </a:spcAft>
                      </a:pPr>
                      <a:r>
                        <a:rPr lang="en-GB" sz="1000" dirty="0">
                          <a:effectLst/>
                          <a:latin typeface="+mn-lt"/>
                          <a:cs typeface="Arial" panose="020B0604020202020204" pitchFamily="34" charset="0"/>
                        </a:rPr>
                        <a:t>Type of SE</a:t>
                      </a:r>
                      <a:endParaRPr lang="en-GB" sz="1000" dirty="0">
                        <a:effectLst/>
                        <a:latin typeface="+mn-lt"/>
                        <a:ea typeface="Yu Mincho" panose="02020400000000000000" pitchFamily="18" charset="-128"/>
                        <a:cs typeface="Arial" panose="020B0604020202020204" pitchFamily="34" charset="0"/>
                      </a:endParaRPr>
                    </a:p>
                  </a:txBody>
                  <a:tcPr marL="45314" marR="4531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800"/>
                        </a:spcAft>
                      </a:pPr>
                      <a:r>
                        <a:rPr lang="en-GB" sz="1000">
                          <a:effectLst/>
                          <a:latin typeface="+mn-lt"/>
                          <a:cs typeface="Arial" panose="020B0604020202020204" pitchFamily="34" charset="0"/>
                        </a:rPr>
                        <a:t> </a:t>
                      </a:r>
                      <a:endParaRPr lang="en-GB" sz="1000">
                        <a:effectLst/>
                        <a:latin typeface="+mn-lt"/>
                        <a:ea typeface="Yu Mincho" panose="02020400000000000000" pitchFamily="18" charset="-128"/>
                        <a:cs typeface="Arial" panose="020B0604020202020204" pitchFamily="34" charset="0"/>
                      </a:endParaRPr>
                    </a:p>
                  </a:txBody>
                  <a:tcPr marL="45314" marR="4531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800"/>
                        </a:spcAft>
                      </a:pPr>
                      <a:r>
                        <a:rPr lang="en-GB" sz="1000">
                          <a:effectLst/>
                          <a:latin typeface="+mn-lt"/>
                          <a:cs typeface="Arial" panose="020B0604020202020204" pitchFamily="34" charset="0"/>
                        </a:rPr>
                        <a:t> </a:t>
                      </a:r>
                      <a:endParaRPr lang="en-GB" sz="1000">
                        <a:effectLst/>
                        <a:latin typeface="+mn-lt"/>
                        <a:ea typeface="Yu Mincho" panose="02020400000000000000" pitchFamily="18" charset="-128"/>
                        <a:cs typeface="Arial" panose="020B0604020202020204" pitchFamily="34" charset="0"/>
                      </a:endParaRPr>
                    </a:p>
                  </a:txBody>
                  <a:tcPr marL="45314" marR="45314" marT="0" marB="0" anchor="ctr"/>
                </a:tc>
                <a:extLst>
                  <a:ext uri="{0D108BD9-81ED-4DB2-BD59-A6C34878D82A}">
                    <a16:rowId xmlns:a16="http://schemas.microsoft.com/office/drawing/2014/main" val="3289592536"/>
                  </a:ext>
                </a:extLst>
              </a:tr>
              <a:tr h="263927">
                <a:tc>
                  <a:txBody>
                    <a:bodyPr/>
                    <a:lstStyle/>
                    <a:p>
                      <a:pPr marL="457200" algn="l">
                        <a:lnSpc>
                          <a:spcPct val="200000"/>
                        </a:lnSpc>
                        <a:spcAft>
                          <a:spcPts val="800"/>
                        </a:spcAft>
                      </a:pPr>
                      <a:r>
                        <a:rPr lang="en-GB" sz="1000" dirty="0">
                          <a:effectLst/>
                          <a:latin typeface="+mn-lt"/>
                          <a:cs typeface="Arial" panose="020B0604020202020204" pitchFamily="34" charset="0"/>
                        </a:rPr>
                        <a:t>Dobutamine (%)</a:t>
                      </a:r>
                      <a:endParaRPr lang="en-GB" sz="1000" dirty="0">
                        <a:effectLst/>
                        <a:latin typeface="+mn-lt"/>
                        <a:ea typeface="Yu Mincho" panose="02020400000000000000" pitchFamily="18" charset="-128"/>
                        <a:cs typeface="Arial" panose="020B0604020202020204" pitchFamily="34" charset="0"/>
                      </a:endParaRPr>
                    </a:p>
                  </a:txBody>
                  <a:tcPr marL="45314" marR="4531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800"/>
                        </a:spcAft>
                      </a:pPr>
                      <a:r>
                        <a:rPr lang="en-GB" sz="1000">
                          <a:effectLst/>
                          <a:latin typeface="+mn-lt"/>
                          <a:cs typeface="Arial" panose="020B0604020202020204" pitchFamily="34" charset="0"/>
                        </a:rPr>
                        <a:t>821 (74.10)</a:t>
                      </a:r>
                      <a:endParaRPr lang="en-GB" sz="1000">
                        <a:effectLst/>
                        <a:latin typeface="+mn-lt"/>
                        <a:ea typeface="Yu Mincho" panose="02020400000000000000" pitchFamily="18" charset="-128"/>
                        <a:cs typeface="Arial" panose="020B0604020202020204" pitchFamily="34" charset="0"/>
                      </a:endParaRPr>
                    </a:p>
                  </a:txBody>
                  <a:tcPr marL="45314" marR="4531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800"/>
                        </a:spcAft>
                      </a:pPr>
                      <a:r>
                        <a:rPr lang="en-GB" sz="1000">
                          <a:effectLst/>
                          <a:latin typeface="+mn-lt"/>
                          <a:cs typeface="Arial" panose="020B0604020202020204" pitchFamily="34" charset="0"/>
                        </a:rPr>
                        <a:t>808 (73.12)</a:t>
                      </a:r>
                      <a:endParaRPr lang="en-GB" sz="1000">
                        <a:effectLst/>
                        <a:latin typeface="+mn-lt"/>
                        <a:ea typeface="Yu Mincho" panose="02020400000000000000" pitchFamily="18" charset="-128"/>
                        <a:cs typeface="Arial" panose="020B0604020202020204" pitchFamily="34" charset="0"/>
                      </a:endParaRPr>
                    </a:p>
                  </a:txBody>
                  <a:tcPr marL="45314" marR="45314" marT="0" marB="0" anchor="ctr"/>
                </a:tc>
                <a:extLst>
                  <a:ext uri="{0D108BD9-81ED-4DB2-BD59-A6C34878D82A}">
                    <a16:rowId xmlns:a16="http://schemas.microsoft.com/office/drawing/2014/main" val="3770753104"/>
                  </a:ext>
                </a:extLst>
              </a:tr>
              <a:tr h="263927">
                <a:tc>
                  <a:txBody>
                    <a:bodyPr/>
                    <a:lstStyle/>
                    <a:p>
                      <a:pPr marL="457200" algn="l">
                        <a:lnSpc>
                          <a:spcPct val="200000"/>
                        </a:lnSpc>
                        <a:spcAft>
                          <a:spcPts val="800"/>
                        </a:spcAft>
                      </a:pPr>
                      <a:r>
                        <a:rPr lang="en-GB" sz="1000">
                          <a:effectLst/>
                          <a:latin typeface="+mn-lt"/>
                          <a:cs typeface="Arial" panose="020B0604020202020204" pitchFamily="34" charset="0"/>
                        </a:rPr>
                        <a:t>Additional atropine (%)</a:t>
                      </a:r>
                      <a:endParaRPr lang="en-GB" sz="1000">
                        <a:effectLst/>
                        <a:latin typeface="+mn-lt"/>
                        <a:ea typeface="Yu Mincho" panose="02020400000000000000" pitchFamily="18" charset="-128"/>
                        <a:cs typeface="Arial" panose="020B0604020202020204" pitchFamily="34" charset="0"/>
                      </a:endParaRPr>
                    </a:p>
                  </a:txBody>
                  <a:tcPr marL="45314" marR="4531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800"/>
                        </a:spcAft>
                      </a:pPr>
                      <a:r>
                        <a:rPr lang="en-GB" sz="1000">
                          <a:effectLst/>
                          <a:latin typeface="+mn-lt"/>
                          <a:cs typeface="Arial" panose="020B0604020202020204" pitchFamily="34" charset="0"/>
                        </a:rPr>
                        <a:t>448 (40.30)</a:t>
                      </a:r>
                      <a:endParaRPr lang="en-GB" sz="1000">
                        <a:effectLst/>
                        <a:latin typeface="+mn-lt"/>
                        <a:ea typeface="Yu Mincho" panose="02020400000000000000" pitchFamily="18" charset="-128"/>
                        <a:cs typeface="Arial" panose="020B0604020202020204" pitchFamily="34" charset="0"/>
                      </a:endParaRPr>
                    </a:p>
                  </a:txBody>
                  <a:tcPr marL="45314" marR="4531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800"/>
                        </a:spcAft>
                      </a:pPr>
                      <a:r>
                        <a:rPr lang="en-GB" sz="1000" dirty="0">
                          <a:effectLst/>
                          <a:latin typeface="+mn-lt"/>
                          <a:cs typeface="Arial" panose="020B0604020202020204" pitchFamily="34" charset="0"/>
                        </a:rPr>
                        <a:t>431 (39.00)</a:t>
                      </a:r>
                      <a:endParaRPr lang="en-GB" sz="1000" dirty="0">
                        <a:effectLst/>
                        <a:latin typeface="+mn-lt"/>
                        <a:ea typeface="Yu Mincho" panose="02020400000000000000" pitchFamily="18" charset="-128"/>
                        <a:cs typeface="Arial" panose="020B0604020202020204" pitchFamily="34" charset="0"/>
                      </a:endParaRPr>
                    </a:p>
                  </a:txBody>
                  <a:tcPr marL="45314" marR="45314" marT="0" marB="0" anchor="ctr"/>
                </a:tc>
                <a:extLst>
                  <a:ext uri="{0D108BD9-81ED-4DB2-BD59-A6C34878D82A}">
                    <a16:rowId xmlns:a16="http://schemas.microsoft.com/office/drawing/2014/main" val="2993037251"/>
                  </a:ext>
                </a:extLst>
              </a:tr>
              <a:tr h="263927">
                <a:tc>
                  <a:txBody>
                    <a:bodyPr/>
                    <a:lstStyle/>
                    <a:p>
                      <a:pPr marL="457200" algn="l">
                        <a:lnSpc>
                          <a:spcPct val="200000"/>
                        </a:lnSpc>
                        <a:spcAft>
                          <a:spcPts val="800"/>
                        </a:spcAft>
                      </a:pPr>
                      <a:r>
                        <a:rPr lang="en-GB" sz="1000">
                          <a:effectLst/>
                          <a:latin typeface="+mn-lt"/>
                          <a:cs typeface="Arial" panose="020B0604020202020204" pitchFamily="34" charset="0"/>
                        </a:rPr>
                        <a:t>Exercise (%)</a:t>
                      </a:r>
                      <a:endParaRPr lang="en-GB" sz="1000">
                        <a:effectLst/>
                        <a:latin typeface="+mn-lt"/>
                        <a:ea typeface="Yu Mincho" panose="02020400000000000000" pitchFamily="18" charset="-128"/>
                        <a:cs typeface="Arial" panose="020B0604020202020204" pitchFamily="34" charset="0"/>
                      </a:endParaRPr>
                    </a:p>
                  </a:txBody>
                  <a:tcPr marL="45314" marR="4531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800"/>
                        </a:spcAft>
                      </a:pPr>
                      <a:r>
                        <a:rPr lang="en-GB" sz="1000">
                          <a:effectLst/>
                          <a:latin typeface="+mn-lt"/>
                          <a:cs typeface="Arial" panose="020B0604020202020204" pitchFamily="34" charset="0"/>
                        </a:rPr>
                        <a:t>287 (25.90)</a:t>
                      </a:r>
                      <a:endParaRPr lang="en-GB" sz="1000">
                        <a:effectLst/>
                        <a:latin typeface="+mn-lt"/>
                        <a:ea typeface="Yu Mincho" panose="02020400000000000000" pitchFamily="18" charset="-128"/>
                        <a:cs typeface="Arial" panose="020B0604020202020204" pitchFamily="34" charset="0"/>
                      </a:endParaRPr>
                    </a:p>
                  </a:txBody>
                  <a:tcPr marL="45314" marR="4531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800"/>
                        </a:spcAft>
                      </a:pPr>
                      <a:r>
                        <a:rPr lang="en-GB" sz="1000" dirty="0">
                          <a:effectLst/>
                          <a:latin typeface="+mn-lt"/>
                          <a:cs typeface="Arial" panose="020B0604020202020204" pitchFamily="34" charset="0"/>
                        </a:rPr>
                        <a:t>297 (26.88)</a:t>
                      </a:r>
                      <a:endParaRPr lang="en-GB" sz="1000" dirty="0">
                        <a:effectLst/>
                        <a:latin typeface="+mn-lt"/>
                        <a:ea typeface="Yu Mincho" panose="02020400000000000000" pitchFamily="18" charset="-128"/>
                        <a:cs typeface="Arial" panose="020B0604020202020204" pitchFamily="34" charset="0"/>
                      </a:endParaRPr>
                    </a:p>
                  </a:txBody>
                  <a:tcPr marL="45314" marR="45314" marT="0" marB="0" anchor="ctr"/>
                </a:tc>
                <a:extLst>
                  <a:ext uri="{0D108BD9-81ED-4DB2-BD59-A6C34878D82A}">
                    <a16:rowId xmlns:a16="http://schemas.microsoft.com/office/drawing/2014/main" val="2245898834"/>
                  </a:ext>
                </a:extLst>
              </a:tr>
              <a:tr h="263927">
                <a:tc>
                  <a:txBody>
                    <a:bodyPr/>
                    <a:lstStyle/>
                    <a:p>
                      <a:pPr algn="l">
                        <a:lnSpc>
                          <a:spcPct val="200000"/>
                        </a:lnSpc>
                        <a:spcAft>
                          <a:spcPts val="800"/>
                        </a:spcAft>
                      </a:pPr>
                      <a:r>
                        <a:rPr lang="en-GB" sz="1000">
                          <a:effectLst/>
                          <a:latin typeface="+mn-lt"/>
                          <a:cs typeface="Arial" panose="020B0604020202020204" pitchFamily="34" charset="0"/>
                        </a:rPr>
                        <a:t>Contrast Used</a:t>
                      </a:r>
                      <a:endParaRPr lang="en-GB" sz="1000">
                        <a:effectLst/>
                        <a:latin typeface="+mn-lt"/>
                        <a:ea typeface="Yu Mincho" panose="02020400000000000000" pitchFamily="18" charset="-128"/>
                        <a:cs typeface="Arial" panose="020B0604020202020204" pitchFamily="34" charset="0"/>
                      </a:endParaRPr>
                    </a:p>
                  </a:txBody>
                  <a:tcPr marL="45314" marR="4531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800"/>
                        </a:spcAft>
                      </a:pPr>
                      <a:r>
                        <a:rPr lang="en-GB" sz="1000">
                          <a:effectLst/>
                          <a:latin typeface="+mn-lt"/>
                          <a:cs typeface="Arial" panose="020B0604020202020204" pitchFamily="34" charset="0"/>
                        </a:rPr>
                        <a:t> </a:t>
                      </a:r>
                      <a:endParaRPr lang="en-GB" sz="1000">
                        <a:effectLst/>
                        <a:latin typeface="+mn-lt"/>
                        <a:ea typeface="Yu Mincho" panose="02020400000000000000" pitchFamily="18" charset="-128"/>
                        <a:cs typeface="Arial" panose="020B0604020202020204" pitchFamily="34" charset="0"/>
                      </a:endParaRPr>
                    </a:p>
                  </a:txBody>
                  <a:tcPr marL="45314" marR="4531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800"/>
                        </a:spcAft>
                      </a:pPr>
                      <a:r>
                        <a:rPr lang="en-GB" sz="1000" dirty="0">
                          <a:effectLst/>
                          <a:latin typeface="+mn-lt"/>
                          <a:cs typeface="Arial" panose="020B0604020202020204" pitchFamily="34" charset="0"/>
                        </a:rPr>
                        <a:t> </a:t>
                      </a:r>
                      <a:endParaRPr lang="en-GB" sz="1000" dirty="0">
                        <a:effectLst/>
                        <a:latin typeface="+mn-lt"/>
                        <a:ea typeface="Yu Mincho" panose="02020400000000000000" pitchFamily="18" charset="-128"/>
                        <a:cs typeface="Arial" panose="020B0604020202020204" pitchFamily="34" charset="0"/>
                      </a:endParaRPr>
                    </a:p>
                  </a:txBody>
                  <a:tcPr marL="45314" marR="45314" marT="0" marB="0" anchor="ctr"/>
                </a:tc>
                <a:extLst>
                  <a:ext uri="{0D108BD9-81ED-4DB2-BD59-A6C34878D82A}">
                    <a16:rowId xmlns:a16="http://schemas.microsoft.com/office/drawing/2014/main" val="588111432"/>
                  </a:ext>
                </a:extLst>
              </a:tr>
              <a:tr h="263927">
                <a:tc>
                  <a:txBody>
                    <a:bodyPr/>
                    <a:lstStyle/>
                    <a:p>
                      <a:pPr marL="457200" algn="l">
                        <a:lnSpc>
                          <a:spcPct val="200000"/>
                        </a:lnSpc>
                        <a:spcAft>
                          <a:spcPts val="800"/>
                        </a:spcAft>
                      </a:pPr>
                      <a:r>
                        <a:rPr lang="en-GB" sz="1000">
                          <a:effectLst/>
                          <a:latin typeface="+mn-lt"/>
                          <a:cs typeface="Arial" panose="020B0604020202020204" pitchFamily="34" charset="0"/>
                        </a:rPr>
                        <a:t>Yes (%)</a:t>
                      </a:r>
                      <a:endParaRPr lang="en-GB" sz="1000">
                        <a:effectLst/>
                        <a:latin typeface="+mn-lt"/>
                        <a:ea typeface="Yu Mincho" panose="02020400000000000000" pitchFamily="18" charset="-128"/>
                        <a:cs typeface="Arial" panose="020B0604020202020204" pitchFamily="34" charset="0"/>
                      </a:endParaRPr>
                    </a:p>
                  </a:txBody>
                  <a:tcPr marL="45314" marR="4531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800"/>
                        </a:spcAft>
                      </a:pPr>
                      <a:r>
                        <a:rPr lang="en-GB" sz="1000">
                          <a:effectLst/>
                          <a:latin typeface="+mn-lt"/>
                          <a:cs typeface="Arial" panose="020B0604020202020204" pitchFamily="34" charset="0"/>
                        </a:rPr>
                        <a:t>838 (75.63)</a:t>
                      </a:r>
                      <a:endParaRPr lang="en-GB" sz="1000">
                        <a:effectLst/>
                        <a:latin typeface="+mn-lt"/>
                        <a:ea typeface="Yu Mincho" panose="02020400000000000000" pitchFamily="18" charset="-128"/>
                        <a:cs typeface="Arial" panose="020B0604020202020204" pitchFamily="34" charset="0"/>
                      </a:endParaRPr>
                    </a:p>
                  </a:txBody>
                  <a:tcPr marL="45314" marR="4531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800"/>
                        </a:spcAft>
                      </a:pPr>
                      <a:r>
                        <a:rPr lang="en-GB" sz="1000">
                          <a:effectLst/>
                          <a:latin typeface="+mn-lt"/>
                          <a:cs typeface="Arial" panose="020B0604020202020204" pitchFamily="34" charset="0"/>
                        </a:rPr>
                        <a:t>818 (74.03)</a:t>
                      </a:r>
                      <a:endParaRPr lang="en-GB" sz="1000">
                        <a:effectLst/>
                        <a:latin typeface="+mn-lt"/>
                        <a:ea typeface="Yu Mincho" panose="02020400000000000000" pitchFamily="18" charset="-128"/>
                        <a:cs typeface="Arial" panose="020B0604020202020204" pitchFamily="34" charset="0"/>
                      </a:endParaRPr>
                    </a:p>
                  </a:txBody>
                  <a:tcPr marL="45314" marR="45314" marT="0" marB="0" anchor="ctr"/>
                </a:tc>
                <a:extLst>
                  <a:ext uri="{0D108BD9-81ED-4DB2-BD59-A6C34878D82A}">
                    <a16:rowId xmlns:a16="http://schemas.microsoft.com/office/drawing/2014/main" val="2114952018"/>
                  </a:ext>
                </a:extLst>
              </a:tr>
              <a:tr h="263927">
                <a:tc>
                  <a:txBody>
                    <a:bodyPr/>
                    <a:lstStyle/>
                    <a:p>
                      <a:pPr algn="l">
                        <a:lnSpc>
                          <a:spcPct val="200000"/>
                        </a:lnSpc>
                        <a:spcAft>
                          <a:spcPts val="800"/>
                        </a:spcAft>
                      </a:pPr>
                      <a:r>
                        <a:rPr lang="en-GB" sz="1000" dirty="0">
                          <a:effectLst/>
                          <a:latin typeface="+mn-lt"/>
                          <a:cs typeface="Arial" panose="020B0604020202020204" pitchFamily="34" charset="0"/>
                        </a:rPr>
                        <a:t>Heart Rate</a:t>
                      </a:r>
                      <a:endParaRPr lang="en-GB" sz="1000" dirty="0">
                        <a:effectLst/>
                        <a:latin typeface="+mn-lt"/>
                        <a:ea typeface="Yu Mincho" panose="02020400000000000000" pitchFamily="18" charset="-128"/>
                        <a:cs typeface="Arial" panose="020B0604020202020204" pitchFamily="34" charset="0"/>
                      </a:endParaRPr>
                    </a:p>
                  </a:txBody>
                  <a:tcPr marL="45314" marR="4531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800"/>
                        </a:spcAft>
                      </a:pPr>
                      <a:r>
                        <a:rPr lang="en-GB" sz="1000">
                          <a:effectLst/>
                          <a:latin typeface="+mn-lt"/>
                          <a:cs typeface="Arial" panose="020B0604020202020204" pitchFamily="34" charset="0"/>
                        </a:rPr>
                        <a:t> </a:t>
                      </a:r>
                      <a:endParaRPr lang="en-GB" sz="1000">
                        <a:effectLst/>
                        <a:latin typeface="+mn-lt"/>
                        <a:ea typeface="Yu Mincho" panose="02020400000000000000" pitchFamily="18" charset="-128"/>
                        <a:cs typeface="Arial" panose="020B0604020202020204" pitchFamily="34" charset="0"/>
                      </a:endParaRPr>
                    </a:p>
                  </a:txBody>
                  <a:tcPr marL="45314" marR="4531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800"/>
                        </a:spcAft>
                      </a:pPr>
                      <a:r>
                        <a:rPr lang="en-GB" sz="1000" dirty="0">
                          <a:effectLst/>
                          <a:latin typeface="+mn-lt"/>
                          <a:cs typeface="Arial" panose="020B0604020202020204" pitchFamily="34" charset="0"/>
                        </a:rPr>
                        <a:t> </a:t>
                      </a:r>
                      <a:endParaRPr lang="en-GB" sz="1000" dirty="0">
                        <a:effectLst/>
                        <a:latin typeface="+mn-lt"/>
                        <a:ea typeface="Yu Mincho" panose="02020400000000000000" pitchFamily="18" charset="-128"/>
                        <a:cs typeface="Arial" panose="020B0604020202020204" pitchFamily="34" charset="0"/>
                      </a:endParaRPr>
                    </a:p>
                  </a:txBody>
                  <a:tcPr marL="45314" marR="45314" marT="0" marB="0" anchor="ctr"/>
                </a:tc>
                <a:extLst>
                  <a:ext uri="{0D108BD9-81ED-4DB2-BD59-A6C34878D82A}">
                    <a16:rowId xmlns:a16="http://schemas.microsoft.com/office/drawing/2014/main" val="3300700597"/>
                  </a:ext>
                </a:extLst>
              </a:tr>
              <a:tr h="263927">
                <a:tc>
                  <a:txBody>
                    <a:bodyPr/>
                    <a:lstStyle/>
                    <a:p>
                      <a:pPr marL="457200" algn="l">
                        <a:lnSpc>
                          <a:spcPct val="200000"/>
                        </a:lnSpc>
                        <a:spcAft>
                          <a:spcPts val="800"/>
                        </a:spcAft>
                      </a:pPr>
                      <a:r>
                        <a:rPr lang="en-GB" sz="1000">
                          <a:effectLst/>
                          <a:latin typeface="+mn-lt"/>
                          <a:cs typeface="Arial" panose="020B0604020202020204" pitchFamily="34" charset="0"/>
                        </a:rPr>
                        <a:t>Resting – beats/min (IQR)</a:t>
                      </a:r>
                      <a:endParaRPr lang="en-GB" sz="1000">
                        <a:effectLst/>
                        <a:latin typeface="+mn-lt"/>
                        <a:ea typeface="Yu Mincho" panose="02020400000000000000" pitchFamily="18" charset="-128"/>
                        <a:cs typeface="Arial" panose="020B0604020202020204" pitchFamily="34" charset="0"/>
                      </a:endParaRPr>
                    </a:p>
                  </a:txBody>
                  <a:tcPr marL="45314" marR="4531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800"/>
                        </a:spcAft>
                      </a:pPr>
                      <a:r>
                        <a:rPr lang="en-GB" sz="1000">
                          <a:effectLst/>
                          <a:latin typeface="+mn-lt"/>
                          <a:cs typeface="Arial" panose="020B0604020202020204" pitchFamily="34" charset="0"/>
                        </a:rPr>
                        <a:t>76.26 (14.24)</a:t>
                      </a:r>
                      <a:endParaRPr lang="en-GB" sz="1000">
                        <a:effectLst/>
                        <a:latin typeface="+mn-lt"/>
                        <a:ea typeface="Yu Mincho" panose="02020400000000000000" pitchFamily="18" charset="-128"/>
                        <a:cs typeface="Arial" panose="020B0604020202020204" pitchFamily="34" charset="0"/>
                      </a:endParaRPr>
                    </a:p>
                  </a:txBody>
                  <a:tcPr marL="45314" marR="4531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800"/>
                        </a:spcAft>
                      </a:pPr>
                      <a:r>
                        <a:rPr lang="en-GB" sz="1000">
                          <a:effectLst/>
                          <a:latin typeface="+mn-lt"/>
                          <a:cs typeface="Arial" panose="020B0604020202020204" pitchFamily="34" charset="0"/>
                        </a:rPr>
                        <a:t>76.67 (13.82)</a:t>
                      </a:r>
                      <a:endParaRPr lang="en-GB" sz="1000">
                        <a:effectLst/>
                        <a:latin typeface="+mn-lt"/>
                        <a:ea typeface="Yu Mincho" panose="02020400000000000000" pitchFamily="18" charset="-128"/>
                        <a:cs typeface="Arial" panose="020B0604020202020204" pitchFamily="34" charset="0"/>
                      </a:endParaRPr>
                    </a:p>
                  </a:txBody>
                  <a:tcPr marL="45314" marR="45314" marT="0" marB="0" anchor="ctr"/>
                </a:tc>
                <a:extLst>
                  <a:ext uri="{0D108BD9-81ED-4DB2-BD59-A6C34878D82A}">
                    <a16:rowId xmlns:a16="http://schemas.microsoft.com/office/drawing/2014/main" val="3611961847"/>
                  </a:ext>
                </a:extLst>
              </a:tr>
              <a:tr h="263927">
                <a:tc>
                  <a:txBody>
                    <a:bodyPr/>
                    <a:lstStyle/>
                    <a:p>
                      <a:pPr marL="457200" algn="l">
                        <a:lnSpc>
                          <a:spcPct val="200000"/>
                        </a:lnSpc>
                        <a:spcAft>
                          <a:spcPts val="800"/>
                        </a:spcAft>
                      </a:pPr>
                      <a:r>
                        <a:rPr lang="en-GB" sz="1000">
                          <a:effectLst/>
                          <a:latin typeface="+mn-lt"/>
                          <a:cs typeface="Arial" panose="020B0604020202020204" pitchFamily="34" charset="0"/>
                        </a:rPr>
                        <a:t>Stress – beats/min (IQR)</a:t>
                      </a:r>
                      <a:endParaRPr lang="en-GB" sz="1000">
                        <a:effectLst/>
                        <a:latin typeface="+mn-lt"/>
                        <a:ea typeface="Yu Mincho" panose="02020400000000000000" pitchFamily="18" charset="-128"/>
                        <a:cs typeface="Arial" panose="020B0604020202020204" pitchFamily="34" charset="0"/>
                      </a:endParaRPr>
                    </a:p>
                  </a:txBody>
                  <a:tcPr marL="45314" marR="4531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800"/>
                        </a:spcAft>
                      </a:pPr>
                      <a:r>
                        <a:rPr lang="en-GB" sz="1000">
                          <a:effectLst/>
                          <a:latin typeface="+mn-lt"/>
                          <a:cs typeface="Arial" panose="020B0604020202020204" pitchFamily="34" charset="0"/>
                        </a:rPr>
                        <a:t>139.39 (13.73)</a:t>
                      </a:r>
                      <a:endParaRPr lang="en-GB" sz="1000">
                        <a:effectLst/>
                        <a:latin typeface="+mn-lt"/>
                        <a:ea typeface="Yu Mincho" panose="02020400000000000000" pitchFamily="18" charset="-128"/>
                        <a:cs typeface="Arial" panose="020B0604020202020204" pitchFamily="34" charset="0"/>
                      </a:endParaRPr>
                    </a:p>
                  </a:txBody>
                  <a:tcPr marL="45314" marR="4531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800"/>
                        </a:spcAft>
                      </a:pPr>
                      <a:r>
                        <a:rPr lang="en-GB" sz="1000">
                          <a:effectLst/>
                          <a:latin typeface="+mn-lt"/>
                          <a:cs typeface="Arial" panose="020B0604020202020204" pitchFamily="34" charset="0"/>
                        </a:rPr>
                        <a:t>139.41 (14.11)</a:t>
                      </a:r>
                      <a:endParaRPr lang="en-GB" sz="1000">
                        <a:effectLst/>
                        <a:latin typeface="+mn-lt"/>
                        <a:ea typeface="Yu Mincho" panose="02020400000000000000" pitchFamily="18" charset="-128"/>
                        <a:cs typeface="Arial" panose="020B0604020202020204" pitchFamily="34" charset="0"/>
                      </a:endParaRPr>
                    </a:p>
                  </a:txBody>
                  <a:tcPr marL="45314" marR="45314" marT="0" marB="0" anchor="ctr"/>
                </a:tc>
                <a:extLst>
                  <a:ext uri="{0D108BD9-81ED-4DB2-BD59-A6C34878D82A}">
                    <a16:rowId xmlns:a16="http://schemas.microsoft.com/office/drawing/2014/main" val="1696325458"/>
                  </a:ext>
                </a:extLst>
              </a:tr>
              <a:tr h="263927">
                <a:tc>
                  <a:txBody>
                    <a:bodyPr/>
                    <a:lstStyle/>
                    <a:p>
                      <a:pPr algn="l">
                        <a:lnSpc>
                          <a:spcPct val="200000"/>
                        </a:lnSpc>
                        <a:spcAft>
                          <a:spcPts val="800"/>
                        </a:spcAft>
                      </a:pPr>
                      <a:r>
                        <a:rPr lang="en-GB" sz="1000">
                          <a:effectLst/>
                          <a:latin typeface="+mn-lt"/>
                          <a:cs typeface="Arial" panose="020B0604020202020204" pitchFamily="34" charset="0"/>
                        </a:rPr>
                        <a:t>Systolic Blood Pressure </a:t>
                      </a:r>
                      <a:endParaRPr lang="en-GB" sz="1000">
                        <a:effectLst/>
                        <a:latin typeface="+mn-lt"/>
                        <a:ea typeface="Yu Mincho" panose="02020400000000000000" pitchFamily="18" charset="-128"/>
                        <a:cs typeface="Arial" panose="020B0604020202020204" pitchFamily="34" charset="0"/>
                      </a:endParaRPr>
                    </a:p>
                  </a:txBody>
                  <a:tcPr marL="45314" marR="4531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800"/>
                        </a:spcAft>
                      </a:pPr>
                      <a:r>
                        <a:rPr lang="en-GB" sz="1000">
                          <a:effectLst/>
                          <a:latin typeface="+mn-lt"/>
                          <a:cs typeface="Arial" panose="020B0604020202020204" pitchFamily="34" charset="0"/>
                        </a:rPr>
                        <a:t> </a:t>
                      </a:r>
                      <a:endParaRPr lang="en-GB" sz="1000">
                        <a:effectLst/>
                        <a:latin typeface="+mn-lt"/>
                        <a:ea typeface="Yu Mincho" panose="02020400000000000000" pitchFamily="18" charset="-128"/>
                        <a:cs typeface="Arial" panose="020B0604020202020204" pitchFamily="34" charset="0"/>
                      </a:endParaRPr>
                    </a:p>
                  </a:txBody>
                  <a:tcPr marL="45314" marR="4531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800"/>
                        </a:spcAft>
                      </a:pPr>
                      <a:r>
                        <a:rPr lang="en-GB" sz="1000">
                          <a:effectLst/>
                          <a:latin typeface="+mn-lt"/>
                          <a:cs typeface="Arial" panose="020B0604020202020204" pitchFamily="34" charset="0"/>
                        </a:rPr>
                        <a:t> </a:t>
                      </a:r>
                      <a:endParaRPr lang="en-GB" sz="1000">
                        <a:effectLst/>
                        <a:latin typeface="+mn-lt"/>
                        <a:ea typeface="Yu Mincho" panose="02020400000000000000" pitchFamily="18" charset="-128"/>
                        <a:cs typeface="Arial" panose="020B0604020202020204" pitchFamily="34" charset="0"/>
                      </a:endParaRPr>
                    </a:p>
                  </a:txBody>
                  <a:tcPr marL="45314" marR="45314" marT="0" marB="0" anchor="ctr"/>
                </a:tc>
                <a:extLst>
                  <a:ext uri="{0D108BD9-81ED-4DB2-BD59-A6C34878D82A}">
                    <a16:rowId xmlns:a16="http://schemas.microsoft.com/office/drawing/2014/main" val="3792768297"/>
                  </a:ext>
                </a:extLst>
              </a:tr>
              <a:tr h="263927">
                <a:tc>
                  <a:txBody>
                    <a:bodyPr/>
                    <a:lstStyle/>
                    <a:p>
                      <a:pPr marL="457200" algn="l">
                        <a:lnSpc>
                          <a:spcPct val="200000"/>
                        </a:lnSpc>
                        <a:spcAft>
                          <a:spcPts val="800"/>
                        </a:spcAft>
                      </a:pPr>
                      <a:r>
                        <a:rPr lang="en-GB" sz="1000">
                          <a:effectLst/>
                          <a:latin typeface="+mn-lt"/>
                          <a:cs typeface="Arial" panose="020B0604020202020204" pitchFamily="34" charset="0"/>
                        </a:rPr>
                        <a:t>Resting – mmHg (IQR)</a:t>
                      </a:r>
                      <a:endParaRPr lang="en-GB" sz="1000">
                        <a:effectLst/>
                        <a:latin typeface="+mn-lt"/>
                        <a:ea typeface="Yu Mincho" panose="02020400000000000000" pitchFamily="18" charset="-128"/>
                        <a:cs typeface="Arial" panose="020B0604020202020204" pitchFamily="34" charset="0"/>
                      </a:endParaRPr>
                    </a:p>
                  </a:txBody>
                  <a:tcPr marL="45314" marR="4531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800"/>
                        </a:spcAft>
                      </a:pPr>
                      <a:r>
                        <a:rPr lang="en-GB" sz="1000">
                          <a:effectLst/>
                          <a:latin typeface="+mn-lt"/>
                          <a:cs typeface="Arial" panose="020B0604020202020204" pitchFamily="34" charset="0"/>
                        </a:rPr>
                        <a:t>146.74 (22.82)</a:t>
                      </a:r>
                      <a:endParaRPr lang="en-GB" sz="1000">
                        <a:effectLst/>
                        <a:latin typeface="+mn-lt"/>
                        <a:ea typeface="Yu Mincho" panose="02020400000000000000" pitchFamily="18" charset="-128"/>
                        <a:cs typeface="Arial" panose="020B0604020202020204" pitchFamily="34" charset="0"/>
                      </a:endParaRPr>
                    </a:p>
                  </a:txBody>
                  <a:tcPr marL="45314" marR="4531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800"/>
                        </a:spcAft>
                      </a:pPr>
                      <a:r>
                        <a:rPr lang="en-GB" sz="1000">
                          <a:effectLst/>
                          <a:latin typeface="+mn-lt"/>
                          <a:cs typeface="Arial" panose="020B0604020202020204" pitchFamily="34" charset="0"/>
                        </a:rPr>
                        <a:t>145.58 (23.61)</a:t>
                      </a:r>
                      <a:endParaRPr lang="en-GB" sz="1000">
                        <a:effectLst/>
                        <a:latin typeface="+mn-lt"/>
                        <a:ea typeface="Yu Mincho" panose="02020400000000000000" pitchFamily="18" charset="-128"/>
                        <a:cs typeface="Arial" panose="020B0604020202020204" pitchFamily="34" charset="0"/>
                      </a:endParaRPr>
                    </a:p>
                  </a:txBody>
                  <a:tcPr marL="45314" marR="45314" marT="0" marB="0" anchor="ctr"/>
                </a:tc>
                <a:extLst>
                  <a:ext uri="{0D108BD9-81ED-4DB2-BD59-A6C34878D82A}">
                    <a16:rowId xmlns:a16="http://schemas.microsoft.com/office/drawing/2014/main" val="3429829243"/>
                  </a:ext>
                </a:extLst>
              </a:tr>
              <a:tr h="263927">
                <a:tc>
                  <a:txBody>
                    <a:bodyPr/>
                    <a:lstStyle/>
                    <a:p>
                      <a:pPr marL="457200" algn="l">
                        <a:lnSpc>
                          <a:spcPct val="200000"/>
                        </a:lnSpc>
                        <a:spcAft>
                          <a:spcPts val="800"/>
                        </a:spcAft>
                      </a:pPr>
                      <a:r>
                        <a:rPr lang="en-GB" sz="1000" dirty="0">
                          <a:effectLst/>
                          <a:latin typeface="+mn-lt"/>
                          <a:cs typeface="Arial" panose="020B0604020202020204" pitchFamily="34" charset="0"/>
                        </a:rPr>
                        <a:t>Stress – mmHg (IQR)</a:t>
                      </a:r>
                      <a:endParaRPr lang="en-GB" sz="1000" dirty="0">
                        <a:effectLst/>
                        <a:latin typeface="+mn-lt"/>
                        <a:ea typeface="Yu Mincho" panose="02020400000000000000" pitchFamily="18" charset="-128"/>
                        <a:cs typeface="Arial" panose="020B0604020202020204" pitchFamily="34" charset="0"/>
                      </a:endParaRPr>
                    </a:p>
                  </a:txBody>
                  <a:tcPr marL="45314" marR="4531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800"/>
                        </a:spcAft>
                      </a:pPr>
                      <a:r>
                        <a:rPr lang="en-GB" sz="1000">
                          <a:effectLst/>
                          <a:latin typeface="+mn-lt"/>
                          <a:cs typeface="Arial" panose="020B0604020202020204" pitchFamily="34" charset="0"/>
                        </a:rPr>
                        <a:t>153.63 (29.83)</a:t>
                      </a:r>
                      <a:endParaRPr lang="en-GB" sz="1000">
                        <a:effectLst/>
                        <a:latin typeface="+mn-lt"/>
                        <a:ea typeface="Yu Mincho" panose="02020400000000000000" pitchFamily="18" charset="-128"/>
                        <a:cs typeface="Arial" panose="020B0604020202020204" pitchFamily="34" charset="0"/>
                      </a:endParaRPr>
                    </a:p>
                  </a:txBody>
                  <a:tcPr marL="45314" marR="4531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800"/>
                        </a:spcAft>
                      </a:pPr>
                      <a:r>
                        <a:rPr lang="en-GB" sz="1000">
                          <a:effectLst/>
                          <a:latin typeface="+mn-lt"/>
                          <a:cs typeface="Arial" panose="020B0604020202020204" pitchFamily="34" charset="0"/>
                        </a:rPr>
                        <a:t>153.35 (29.30)</a:t>
                      </a:r>
                      <a:endParaRPr lang="en-GB" sz="1000">
                        <a:effectLst/>
                        <a:latin typeface="+mn-lt"/>
                        <a:ea typeface="Yu Mincho" panose="02020400000000000000" pitchFamily="18" charset="-128"/>
                        <a:cs typeface="Arial" panose="020B0604020202020204" pitchFamily="34" charset="0"/>
                      </a:endParaRPr>
                    </a:p>
                  </a:txBody>
                  <a:tcPr marL="45314" marR="45314" marT="0" marB="0" anchor="ctr"/>
                </a:tc>
                <a:extLst>
                  <a:ext uri="{0D108BD9-81ED-4DB2-BD59-A6C34878D82A}">
                    <a16:rowId xmlns:a16="http://schemas.microsoft.com/office/drawing/2014/main" val="3480612206"/>
                  </a:ext>
                </a:extLst>
              </a:tr>
              <a:tr h="263927">
                <a:tc>
                  <a:txBody>
                    <a:bodyPr/>
                    <a:lstStyle/>
                    <a:p>
                      <a:pPr algn="l">
                        <a:lnSpc>
                          <a:spcPct val="200000"/>
                        </a:lnSpc>
                        <a:spcAft>
                          <a:spcPts val="800"/>
                        </a:spcAft>
                      </a:pPr>
                      <a:r>
                        <a:rPr lang="en-GB" sz="1000" dirty="0">
                          <a:effectLst/>
                          <a:latin typeface="+mn-lt"/>
                          <a:cs typeface="Arial" panose="020B0604020202020204" pitchFamily="34" charset="0"/>
                        </a:rPr>
                        <a:t>Resting RWMA</a:t>
                      </a:r>
                      <a:endParaRPr lang="en-GB" sz="1000" dirty="0">
                        <a:effectLst/>
                        <a:latin typeface="+mn-lt"/>
                        <a:ea typeface="Yu Mincho" panose="02020400000000000000" pitchFamily="18" charset="-128"/>
                        <a:cs typeface="Arial" panose="020B0604020202020204" pitchFamily="34" charset="0"/>
                      </a:endParaRPr>
                    </a:p>
                  </a:txBody>
                  <a:tcPr marL="45314" marR="4531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800"/>
                        </a:spcAft>
                      </a:pPr>
                      <a:r>
                        <a:rPr lang="en-GB" sz="1000">
                          <a:effectLst/>
                          <a:latin typeface="+mn-lt"/>
                          <a:cs typeface="Arial" panose="020B0604020202020204" pitchFamily="34" charset="0"/>
                        </a:rPr>
                        <a:t> </a:t>
                      </a:r>
                      <a:endParaRPr lang="en-GB" sz="1000">
                        <a:effectLst/>
                        <a:latin typeface="+mn-lt"/>
                        <a:ea typeface="Yu Mincho" panose="02020400000000000000" pitchFamily="18" charset="-128"/>
                        <a:cs typeface="Arial" panose="020B0604020202020204" pitchFamily="34" charset="0"/>
                      </a:endParaRPr>
                    </a:p>
                  </a:txBody>
                  <a:tcPr marL="45314" marR="4531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800"/>
                        </a:spcAft>
                      </a:pPr>
                      <a:r>
                        <a:rPr lang="en-GB" sz="1000">
                          <a:effectLst/>
                          <a:latin typeface="+mn-lt"/>
                          <a:cs typeface="Arial" panose="020B0604020202020204" pitchFamily="34" charset="0"/>
                        </a:rPr>
                        <a:t> </a:t>
                      </a:r>
                      <a:endParaRPr lang="en-GB" sz="1000">
                        <a:effectLst/>
                        <a:latin typeface="+mn-lt"/>
                        <a:ea typeface="Yu Mincho" panose="02020400000000000000" pitchFamily="18" charset="-128"/>
                        <a:cs typeface="Arial" panose="020B0604020202020204" pitchFamily="34" charset="0"/>
                      </a:endParaRPr>
                    </a:p>
                  </a:txBody>
                  <a:tcPr marL="45314" marR="45314" marT="0" marB="0" anchor="ctr"/>
                </a:tc>
                <a:extLst>
                  <a:ext uri="{0D108BD9-81ED-4DB2-BD59-A6C34878D82A}">
                    <a16:rowId xmlns:a16="http://schemas.microsoft.com/office/drawing/2014/main" val="1039005470"/>
                  </a:ext>
                </a:extLst>
              </a:tr>
              <a:tr h="263927">
                <a:tc>
                  <a:txBody>
                    <a:bodyPr/>
                    <a:lstStyle/>
                    <a:p>
                      <a:pPr marL="457200" algn="l">
                        <a:lnSpc>
                          <a:spcPct val="200000"/>
                        </a:lnSpc>
                        <a:spcAft>
                          <a:spcPts val="800"/>
                        </a:spcAft>
                      </a:pPr>
                      <a:r>
                        <a:rPr lang="en-GB" sz="1000" dirty="0">
                          <a:effectLst/>
                          <a:latin typeface="+mn-lt"/>
                          <a:cs typeface="Arial" panose="020B0604020202020204" pitchFamily="34" charset="0"/>
                        </a:rPr>
                        <a:t>Yes (%)</a:t>
                      </a:r>
                      <a:endParaRPr lang="en-GB" sz="1000" dirty="0">
                        <a:effectLst/>
                        <a:latin typeface="+mn-lt"/>
                        <a:ea typeface="Yu Mincho" panose="02020400000000000000" pitchFamily="18" charset="-128"/>
                        <a:cs typeface="Arial" panose="020B0604020202020204" pitchFamily="34" charset="0"/>
                      </a:endParaRPr>
                    </a:p>
                  </a:txBody>
                  <a:tcPr marL="45314" marR="4531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800"/>
                        </a:spcAft>
                      </a:pPr>
                      <a:r>
                        <a:rPr lang="en-GB" sz="1000">
                          <a:effectLst/>
                          <a:latin typeface="+mn-lt"/>
                          <a:cs typeface="Arial" panose="020B0604020202020204" pitchFamily="34" charset="0"/>
                        </a:rPr>
                        <a:t>102 (9.21)</a:t>
                      </a:r>
                      <a:endParaRPr lang="en-GB" sz="1000">
                        <a:effectLst/>
                        <a:latin typeface="+mn-lt"/>
                        <a:ea typeface="Yu Mincho" panose="02020400000000000000" pitchFamily="18" charset="-128"/>
                        <a:cs typeface="Arial" panose="020B0604020202020204" pitchFamily="34" charset="0"/>
                      </a:endParaRPr>
                    </a:p>
                  </a:txBody>
                  <a:tcPr marL="45314" marR="4531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800"/>
                        </a:spcAft>
                      </a:pPr>
                      <a:r>
                        <a:rPr lang="en-GB" sz="1000" dirty="0">
                          <a:effectLst/>
                          <a:latin typeface="+mn-lt"/>
                          <a:cs typeface="Arial" panose="020B0604020202020204" pitchFamily="34" charset="0"/>
                        </a:rPr>
                        <a:t>81 (7.33)</a:t>
                      </a:r>
                      <a:endParaRPr lang="en-GB" sz="1000" dirty="0">
                        <a:effectLst/>
                        <a:latin typeface="+mn-lt"/>
                        <a:ea typeface="Yu Mincho" panose="02020400000000000000" pitchFamily="18" charset="-128"/>
                        <a:cs typeface="Arial" panose="020B0604020202020204" pitchFamily="34" charset="0"/>
                      </a:endParaRPr>
                    </a:p>
                  </a:txBody>
                  <a:tcPr marL="45314" marR="45314" marT="0" marB="0" anchor="ctr"/>
                </a:tc>
                <a:extLst>
                  <a:ext uri="{0D108BD9-81ED-4DB2-BD59-A6C34878D82A}">
                    <a16:rowId xmlns:a16="http://schemas.microsoft.com/office/drawing/2014/main" val="1899100129"/>
                  </a:ext>
                </a:extLst>
              </a:tr>
            </a:tbl>
          </a:graphicData>
        </a:graphic>
      </p:graphicFrame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83F2E795-AF7B-A41F-72D7-A47169778C7C}"/>
              </a:ext>
            </a:extLst>
          </p:cNvPr>
          <p:cNvSpPr txBox="1">
            <a:spLocks/>
          </p:cNvSpPr>
          <p:nvPr/>
        </p:nvSpPr>
        <p:spPr>
          <a:xfrm>
            <a:off x="251521" y="1040769"/>
            <a:ext cx="3024336" cy="339653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80975" indent="-180975" algn="l" defTabSz="360000" rtl="0" eaLnBrk="1" latinLnBrk="0" hangingPunct="1">
              <a:spcBef>
                <a:spcPct val="20000"/>
              </a:spcBef>
              <a:buClr>
                <a:srgbClr val="C00000"/>
              </a:buClr>
              <a:buFont typeface="Arial" panose="020B0604020202020204" pitchFamily="34" charset="0"/>
              <a:buChar char="•"/>
              <a:defRPr lang="en-US" sz="2400" b="1" i="0" kern="1200">
                <a:solidFill>
                  <a:schemeClr val="tx1"/>
                </a:solidFill>
                <a:latin typeface="+mn-lt"/>
                <a:ea typeface="+mn-ea"/>
                <a:cs typeface="Verdana"/>
              </a:defRPr>
            </a:lvl1pPr>
            <a:lvl2pPr marL="447675" indent="-179388" algn="l" defTabSz="358775" rtl="0" eaLnBrk="1" latinLnBrk="0" hangingPunct="1">
              <a:spcBef>
                <a:spcPct val="20000"/>
              </a:spcBef>
              <a:buClr>
                <a:srgbClr val="AE1022"/>
              </a:buClr>
              <a:buFont typeface="Arial" panose="020B0604020202020204" pitchFamily="34" charset="0"/>
              <a:buChar char="•"/>
              <a:defRPr lang="en-US" sz="2000" b="0" i="0" kern="1200">
                <a:solidFill>
                  <a:schemeClr val="tx1"/>
                </a:solidFill>
                <a:latin typeface="+mn-lt"/>
                <a:ea typeface="+mn-ea"/>
                <a:cs typeface="Verdana"/>
              </a:defRPr>
            </a:lvl2pPr>
            <a:lvl3pPr marL="628650" indent="-179388" algn="l" defTabSz="360000" rtl="0" eaLnBrk="1" latinLnBrk="0" hangingPunct="1">
              <a:spcBef>
                <a:spcPct val="20000"/>
              </a:spcBef>
              <a:buClr>
                <a:srgbClr val="AE1022"/>
              </a:buClr>
              <a:buFont typeface="Arial" panose="020B0604020202020204" pitchFamily="34" charset="0"/>
              <a:buChar char="•"/>
              <a:defRPr lang="en-US" sz="1800" b="0" i="0" kern="1200">
                <a:solidFill>
                  <a:schemeClr val="tx1"/>
                </a:solidFill>
                <a:latin typeface="+mn-lt"/>
                <a:ea typeface="+mn-ea"/>
                <a:cs typeface="Verdana"/>
              </a:defRPr>
            </a:lvl3pPr>
            <a:lvl4pPr marL="804863" indent="-179388" algn="l" defTabSz="360000" rtl="0" eaLnBrk="1" latinLnBrk="0" hangingPunct="1">
              <a:spcBef>
                <a:spcPct val="20000"/>
              </a:spcBef>
              <a:buClr>
                <a:srgbClr val="AE1022"/>
              </a:buClr>
              <a:buFont typeface="Arial" panose="020B0604020202020204" pitchFamily="34" charset="0"/>
              <a:buChar char="•"/>
              <a:tabLst>
                <a:tab pos="804863" algn="l"/>
              </a:tabLst>
              <a:defRPr lang="en-US" sz="1800" b="0" i="0" kern="1200">
                <a:solidFill>
                  <a:schemeClr val="tx1"/>
                </a:solidFill>
                <a:latin typeface="+mn-lt"/>
                <a:ea typeface="+mn-ea"/>
                <a:cs typeface="Verdana"/>
              </a:defRPr>
            </a:lvl4pPr>
            <a:lvl5pPr marL="985838" indent="-179388" algn="l" defTabSz="360000" rtl="0" eaLnBrk="1" latinLnBrk="0" hangingPunct="1">
              <a:spcBef>
                <a:spcPct val="20000"/>
              </a:spcBef>
              <a:buClr>
                <a:srgbClr val="AE1022"/>
              </a:buClr>
              <a:buFont typeface="Arial" panose="020B0604020202020204" pitchFamily="34" charset="0"/>
              <a:buChar char="•"/>
              <a:defRPr lang="en-US" sz="1800" b="0" i="0" kern="1200">
                <a:solidFill>
                  <a:schemeClr val="tx1"/>
                </a:solidFill>
                <a:latin typeface="+mn-lt"/>
                <a:ea typeface="+mn-ea"/>
                <a:cs typeface="Verdana"/>
              </a:defRPr>
            </a:lvl5pPr>
            <a:lvl6pPr marL="1166813" indent="-179388" algn="l" defTabSz="914400" rtl="0" eaLnBrk="1" latinLnBrk="0" hangingPunct="1">
              <a:spcBef>
                <a:spcPct val="20000"/>
              </a:spcBef>
              <a:buClr>
                <a:srgbClr val="AE1022"/>
              </a:buClr>
              <a:buFont typeface="Arial" panose="020B0604020202020204" pitchFamily="34" charset="0"/>
              <a:buChar char="•"/>
              <a:tabLst>
                <a:tab pos="1076325" algn="l"/>
              </a:tabLst>
              <a:defRPr 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346400" indent="-179388" algn="l" defTabSz="914400" rtl="0" eaLnBrk="1" latinLnBrk="0" hangingPunct="1">
              <a:spcBef>
                <a:spcPct val="20000"/>
              </a:spcBef>
              <a:buClr>
                <a:srgbClr val="C00000"/>
              </a:buClr>
              <a:buFont typeface="Arial" pitchFamily="34" charset="0"/>
              <a:buChar char="•"/>
              <a:defRPr 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530000" indent="-179388" algn="l" defTabSz="914400" rtl="0" eaLnBrk="1" latinLnBrk="0" hangingPunct="1">
              <a:spcBef>
                <a:spcPct val="20000"/>
              </a:spcBef>
              <a:buClr>
                <a:srgbClr val="C00000"/>
              </a:buClr>
              <a:buFont typeface="Arial" pitchFamily="34" charset="0"/>
              <a:buChar char="•"/>
              <a:defRPr 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24113" indent="-228600" algn="l" defTabSz="914400" rtl="0" eaLnBrk="1" latinLnBrk="0" hangingPunct="1">
              <a:spcBef>
                <a:spcPct val="20000"/>
              </a:spcBef>
              <a:buClr>
                <a:srgbClr val="C00000"/>
              </a:buClr>
              <a:buFont typeface="Arial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1700" dirty="0">
                <a:effectLst/>
                <a:latin typeface="Arial" panose="020B0604020202020204" pitchFamily="34" charset="0"/>
                <a:ea typeface="Yu Mincho" panose="02020400000000000000" pitchFamily="18" charset="-128"/>
              </a:rPr>
              <a:t>Dobutamine was the most common stressor used</a:t>
            </a:r>
          </a:p>
          <a:p>
            <a:pPr marL="0" indent="0">
              <a:buNone/>
            </a:pPr>
            <a:endParaRPr lang="en-GB" sz="1700" dirty="0">
              <a:effectLst/>
              <a:latin typeface="Arial" panose="020B0604020202020204" pitchFamily="34" charset="0"/>
              <a:ea typeface="Yu Mincho" panose="02020400000000000000" pitchFamily="18" charset="-128"/>
            </a:endParaRPr>
          </a:p>
          <a:p>
            <a:r>
              <a:rPr lang="en-GB" sz="1700" dirty="0">
                <a:effectLst/>
                <a:latin typeface="Arial" panose="020B0604020202020204" pitchFamily="34" charset="0"/>
                <a:ea typeface="Yu Mincho" panose="02020400000000000000" pitchFamily="18" charset="-128"/>
              </a:rPr>
              <a:t>Three-quarters of patients received contrast</a:t>
            </a:r>
          </a:p>
          <a:p>
            <a:pPr marL="0" indent="0">
              <a:buNone/>
            </a:pPr>
            <a:endParaRPr lang="en-GB" sz="1700" dirty="0">
              <a:effectLst/>
              <a:latin typeface="Arial" panose="020B0604020202020204" pitchFamily="34" charset="0"/>
              <a:ea typeface="Yu Mincho" panose="02020400000000000000" pitchFamily="18" charset="-128"/>
            </a:endParaRPr>
          </a:p>
          <a:p>
            <a:r>
              <a:rPr lang="en-GB" sz="1700" dirty="0">
                <a:latin typeface="Arial" panose="020B0604020202020204" pitchFamily="34" charset="0"/>
                <a:ea typeface="Yu Mincho" panose="02020400000000000000" pitchFamily="18" charset="-128"/>
              </a:rPr>
              <a:t>L</a:t>
            </a:r>
            <a:r>
              <a:rPr lang="en-GB" sz="1700" dirty="0">
                <a:effectLst/>
                <a:latin typeface="Arial" panose="020B0604020202020204" pitchFamily="34" charset="0"/>
                <a:ea typeface="Yu Mincho" panose="02020400000000000000" pitchFamily="18" charset="-128"/>
              </a:rPr>
              <a:t>ess than one in ten had resting wall motion abnormalities</a:t>
            </a:r>
            <a:endParaRPr lang="en-GB" sz="1700" dirty="0"/>
          </a:p>
        </p:txBody>
      </p:sp>
    </p:spTree>
    <p:extLst>
      <p:ext uri="{BB962C8B-B14F-4D97-AF65-F5344CB8AC3E}">
        <p14:creationId xmlns:p14="http://schemas.microsoft.com/office/powerpoint/2010/main" val="1046656091"/>
      </p:ext>
    </p:extLst>
  </p:cSld>
  <p:clrMapOvr>
    <a:masterClrMapping/>
  </p:clrMapOvr>
</p:sld>
</file>

<file path=ppt/theme/theme1.xml><?xml version="1.0" encoding="utf-8"?>
<a:theme xmlns:a="http://schemas.openxmlformats.org/drawingml/2006/main" name="ESC_PPT_Light_220817-16-9">
  <a:themeElements>
    <a:clrScheme name="ESC // branding 2017">
      <a:dk1>
        <a:sysClr val="windowText" lastClr="000000"/>
      </a:dk1>
      <a:lt1>
        <a:sysClr val="window" lastClr="FFFFFF"/>
      </a:lt1>
      <a:dk2>
        <a:srgbClr val="595959"/>
      </a:dk2>
      <a:lt2>
        <a:srgbClr val="F2F2F2"/>
      </a:lt2>
      <a:accent1>
        <a:srgbClr val="AE1022"/>
      </a:accent1>
      <a:accent2>
        <a:srgbClr val="552682"/>
      </a:accent2>
      <a:accent3>
        <a:srgbClr val="00ABAA"/>
      </a:accent3>
      <a:accent4>
        <a:srgbClr val="005694"/>
      </a:accent4>
      <a:accent5>
        <a:srgbClr val="FBB800"/>
      </a:accent5>
      <a:accent6>
        <a:srgbClr val="EF7918"/>
      </a:accent6>
      <a:hlink>
        <a:srgbClr val="F8B836"/>
      </a:hlink>
      <a:folHlink>
        <a:srgbClr val="F58320"/>
      </a:folHlink>
    </a:clrScheme>
    <a:fontScheme name="Calibri">
      <a:maj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2">
          <a:schemeClr val="accent1"/>
        </a:lnRef>
        <a:fillRef idx="1">
          <a:schemeClr val="lt1"/>
        </a:fillRef>
        <a:effectRef idx="0">
          <a:schemeClr val="accent1"/>
        </a:effectRef>
        <a:fontRef idx="minor">
          <a:schemeClr val="dk1"/>
        </a:fontRef>
      </a:style>
    </a:spDef>
    <a:txDef>
      <a:spPr>
        <a:noFill/>
      </a:spPr>
      <a:bodyPr wrap="square" rtlCol="0">
        <a:spAutoFit/>
      </a:bodyPr>
      <a:lstStyle>
        <a:defPPr marL="38700" indent="0" algn="l" defTabSz="360000" rtl="0" eaLnBrk="1" latinLnBrk="0" hangingPunct="1">
          <a:spcBef>
            <a:spcPct val="20000"/>
          </a:spcBef>
          <a:buClr>
            <a:srgbClr val="C00000"/>
          </a:buClr>
          <a:buFont typeface="Arial" panose="020B0604020202020204" pitchFamily="34" charset="0"/>
          <a:buNone/>
          <a:defRPr sz="1600" b="1" i="0" kern="1200" dirty="0" smtClean="0">
            <a:solidFill>
              <a:schemeClr val="tx1"/>
            </a:solidFill>
            <a:latin typeface="+mn-lt"/>
            <a:ea typeface="+mn-ea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ESC_PPT_GENERIC_12012021  -  Read-Only" id="{8CB5A6F9-0108-4F1C-927D-5872DF40D793}" vid="{717AFAD0-94CD-4965-A011-B2544BC08200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ESC_PPT_Light_220817-16-9</Template>
  <TotalTime>15054</TotalTime>
  <Words>1659</Words>
  <Application>Microsoft Macintosh PowerPoint</Application>
  <PresentationFormat>On-screen Show (16:9)</PresentationFormat>
  <Paragraphs>273</Paragraphs>
  <Slides>16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0" baseType="lpstr">
      <vt:lpstr>Arial</vt:lpstr>
      <vt:lpstr>Calibri</vt:lpstr>
      <vt:lpstr>Times New Roman</vt:lpstr>
      <vt:lpstr>ESC_PPT_Light_220817-16-9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Roland COLLIN</dc:creator>
  <cp:lastModifiedBy>Ross Upton</cp:lastModifiedBy>
  <cp:revision>45</cp:revision>
  <dcterms:created xsi:type="dcterms:W3CDTF">2021-07-16T09:19:14Z</dcterms:created>
  <dcterms:modified xsi:type="dcterms:W3CDTF">2024-09-02T13:36:24Z</dcterms:modified>
</cp:coreProperties>
</file>